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1" r:id="rId4"/>
    <p:sldId id="302" r:id="rId5"/>
    <p:sldId id="263" r:id="rId6"/>
    <p:sldId id="271" r:id="rId7"/>
    <p:sldId id="301" r:id="rId8"/>
    <p:sldId id="303" r:id="rId9"/>
    <p:sldId id="304" r:id="rId10"/>
    <p:sldId id="305" r:id="rId11"/>
    <p:sldId id="311" r:id="rId12"/>
    <p:sldId id="317" r:id="rId13"/>
    <p:sldId id="269" r:id="rId14"/>
    <p:sldId id="310" r:id="rId15"/>
    <p:sldId id="274" r:id="rId16"/>
    <p:sldId id="264" r:id="rId17"/>
    <p:sldId id="265" r:id="rId18"/>
    <p:sldId id="266" r:id="rId19"/>
    <p:sldId id="296" r:id="rId20"/>
    <p:sldId id="289" r:id="rId21"/>
    <p:sldId id="297" r:id="rId22"/>
    <p:sldId id="295" r:id="rId23"/>
    <p:sldId id="306" r:id="rId24"/>
    <p:sldId id="307" r:id="rId25"/>
    <p:sldId id="308" r:id="rId26"/>
    <p:sldId id="309" r:id="rId27"/>
    <p:sldId id="298" r:id="rId28"/>
    <p:sldId id="300" r:id="rId29"/>
    <p:sldId id="277" r:id="rId30"/>
    <p:sldId id="314" r:id="rId31"/>
    <p:sldId id="315" r:id="rId32"/>
    <p:sldId id="316" r:id="rId33"/>
    <p:sldId id="313" r:id="rId34"/>
    <p:sldId id="312" r:id="rId35"/>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31" autoAdjust="0"/>
  </p:normalViewPr>
  <p:slideViewPr>
    <p:cSldViewPr>
      <p:cViewPr varScale="1">
        <p:scale>
          <a:sx n="65" d="100"/>
          <a:sy n="65" d="100"/>
        </p:scale>
        <p:origin x="-130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T%205%20Year%20Comparisons%20Call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T%2010%20Year%20Comparisons%20(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T%2010%20Year%20Comparison%20Offens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T%2010%20Year%20Comparison%20Offens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T%2010%20Year%20Comparison%20Offens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T%2010%20Year%20Comparison%20Offense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Bonneville%205%20Year%20Comparison%20Chart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Bonneville%205%20Year%20Comparison%20Chart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ashington%20Terrace%20first%20quarter%20repo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T%205%20Year%20Comparisons%20Citati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T%205%20Year%20Comparisons%20Call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T%205%20Year%20Comparisons%20Citation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T%205%20Year%20Comparisons%20Call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T%205%20Year%20Comparisons%20Citation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T%2010%20Year%20Comparison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T%2010%20Year%20Comparisons%20(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findlay\Desktop\WCSO%20FINDLAY\Stats\Washington%20Terrace%20Stats\WT%2010%20Year%20Comparis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1">
                    <a:lumMod val="75000"/>
                  </a:schemeClr>
                </a:solidFill>
              </a:defRPr>
            </a:pPr>
            <a:r>
              <a:rPr lang="en-US" sz="2400" dirty="0">
                <a:solidFill>
                  <a:schemeClr val="accent1">
                    <a:lumMod val="75000"/>
                  </a:schemeClr>
                </a:solidFill>
                <a:latin typeface="Lithograph" pitchFamily="2" charset="0"/>
              </a:rPr>
              <a:t>JANUARY</a:t>
            </a:r>
          </a:p>
        </c:rich>
      </c:tx>
      <c:layout/>
      <c:overlay val="0"/>
    </c:title>
    <c:autoTitleDeleted val="0"/>
    <c:plotArea>
      <c:layout/>
      <c:lineChart>
        <c:grouping val="stacked"/>
        <c:varyColors val="0"/>
        <c:ser>
          <c:idx val="0"/>
          <c:order val="0"/>
          <c:tx>
            <c:strRef>
              <c:f>Sheet1!$A$4</c:f>
              <c:strCache>
                <c:ptCount val="1"/>
                <c:pt idx="0">
                  <c:v>Calls</c:v>
                </c:pt>
              </c:strCache>
            </c:strRef>
          </c:tx>
          <c:spPr>
            <a:ln>
              <a:solidFill>
                <a:schemeClr val="accent1">
                  <a:lumMod val="75000"/>
                </a:schemeClr>
              </a:solidFill>
            </a:ln>
          </c:spPr>
          <c:marker>
            <c:spPr>
              <a:solidFill>
                <a:schemeClr val="accent1">
                  <a:lumMod val="50000"/>
                </a:schemeClr>
              </a:solidFill>
              <a:ln>
                <a:solidFill>
                  <a:schemeClr val="accent1">
                    <a:lumMod val="75000"/>
                  </a:schemeClr>
                </a:solidFill>
              </a:ln>
            </c:spPr>
          </c:marker>
          <c:cat>
            <c:numRef>
              <c:f>Sheet1!$B$3:$F$3</c:f>
              <c:numCache>
                <c:formatCode>General</c:formatCode>
                <c:ptCount val="5"/>
                <c:pt idx="0">
                  <c:v>2009</c:v>
                </c:pt>
                <c:pt idx="1">
                  <c:v>2010</c:v>
                </c:pt>
                <c:pt idx="2">
                  <c:v>2011</c:v>
                </c:pt>
                <c:pt idx="3">
                  <c:v>2012</c:v>
                </c:pt>
                <c:pt idx="4">
                  <c:v>2013</c:v>
                </c:pt>
              </c:numCache>
            </c:numRef>
          </c:cat>
          <c:val>
            <c:numRef>
              <c:f>Sheet1!$B$4:$F$4</c:f>
              <c:numCache>
                <c:formatCode>General</c:formatCode>
                <c:ptCount val="5"/>
                <c:pt idx="0">
                  <c:v>591</c:v>
                </c:pt>
                <c:pt idx="1">
                  <c:v>553</c:v>
                </c:pt>
                <c:pt idx="2">
                  <c:v>499</c:v>
                </c:pt>
                <c:pt idx="3">
                  <c:v>516</c:v>
                </c:pt>
                <c:pt idx="4">
                  <c:v>614</c:v>
                </c:pt>
              </c:numCache>
            </c:numRef>
          </c:val>
          <c:smooth val="0"/>
        </c:ser>
        <c:dLbls>
          <c:showLegendKey val="0"/>
          <c:showVal val="0"/>
          <c:showCatName val="0"/>
          <c:showSerName val="0"/>
          <c:showPercent val="0"/>
          <c:showBubbleSize val="0"/>
        </c:dLbls>
        <c:marker val="1"/>
        <c:smooth val="0"/>
        <c:axId val="84242816"/>
        <c:axId val="93624192"/>
      </c:lineChart>
      <c:catAx>
        <c:axId val="84242816"/>
        <c:scaling>
          <c:orientation val="minMax"/>
        </c:scaling>
        <c:delete val="0"/>
        <c:axPos val="b"/>
        <c:numFmt formatCode="General" sourceLinked="1"/>
        <c:majorTickMark val="out"/>
        <c:minorTickMark val="none"/>
        <c:tickLblPos val="nextTo"/>
        <c:txPr>
          <a:bodyPr/>
          <a:lstStyle/>
          <a:p>
            <a:pPr>
              <a:defRPr sz="1400"/>
            </a:pPr>
            <a:endParaRPr lang="en-US"/>
          </a:p>
        </c:txPr>
        <c:crossAx val="93624192"/>
        <c:crosses val="autoZero"/>
        <c:auto val="1"/>
        <c:lblAlgn val="ctr"/>
        <c:lblOffset val="100"/>
        <c:noMultiLvlLbl val="0"/>
      </c:catAx>
      <c:valAx>
        <c:axId val="93624192"/>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84242816"/>
        <c:crosses val="autoZero"/>
        <c:crossBetween val="between"/>
      </c:valAx>
      <c:spPr>
        <a:solidFill>
          <a:schemeClr val="bg1"/>
        </a:solidFill>
      </c:spPr>
    </c:plotArea>
    <c:legend>
      <c:legendPos val="r"/>
      <c:layout/>
      <c:overlay val="0"/>
    </c:legend>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solidFill>
                  <a:schemeClr val="accent1">
                    <a:lumMod val="75000"/>
                  </a:schemeClr>
                </a:solidFill>
                <a:latin typeface="Lithograph" pitchFamily="2" charset="0"/>
              </a:rPr>
              <a:t>10</a:t>
            </a:r>
            <a:r>
              <a:rPr lang="en-US" sz="2000" baseline="0" dirty="0" smtClean="0">
                <a:solidFill>
                  <a:schemeClr val="accent1">
                    <a:lumMod val="75000"/>
                  </a:schemeClr>
                </a:solidFill>
                <a:latin typeface="Lithograph" pitchFamily="2" charset="0"/>
              </a:rPr>
              <a:t>-YEAR COMPARISON</a:t>
            </a:r>
            <a:endParaRPr lang="en-US" sz="2000" dirty="0">
              <a:solidFill>
                <a:schemeClr val="accent2">
                  <a:lumMod val="75000"/>
                </a:schemeClr>
              </a:solidFill>
              <a:latin typeface="Lithograph" pitchFamily="2" charset="0"/>
            </a:endParaRPr>
          </a:p>
        </c:rich>
      </c:tx>
      <c:layout/>
      <c:overlay val="0"/>
    </c:title>
    <c:autoTitleDeleted val="0"/>
    <c:plotArea>
      <c:layout/>
      <c:lineChart>
        <c:grouping val="standard"/>
        <c:varyColors val="0"/>
        <c:ser>
          <c:idx val="0"/>
          <c:order val="0"/>
          <c:tx>
            <c:strRef>
              <c:f>Sheet1!$A$67</c:f>
              <c:strCache>
                <c:ptCount val="1"/>
                <c:pt idx="0">
                  <c:v>Citations</c:v>
                </c:pt>
              </c:strCache>
            </c:strRef>
          </c:tx>
          <c:cat>
            <c:numRef>
              <c:f>Sheet1!$B$66:$K$66</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Sheet1!$B$67:$K$67</c:f>
              <c:numCache>
                <c:formatCode>General</c:formatCode>
                <c:ptCount val="10"/>
                <c:pt idx="0">
                  <c:v>1270</c:v>
                </c:pt>
                <c:pt idx="1">
                  <c:v>1546</c:v>
                </c:pt>
                <c:pt idx="2">
                  <c:v>2021</c:v>
                </c:pt>
                <c:pt idx="3">
                  <c:v>1651</c:v>
                </c:pt>
                <c:pt idx="4">
                  <c:v>1747</c:v>
                </c:pt>
                <c:pt idx="5">
                  <c:v>1564</c:v>
                </c:pt>
                <c:pt idx="6">
                  <c:v>1450</c:v>
                </c:pt>
                <c:pt idx="7">
                  <c:v>1555</c:v>
                </c:pt>
                <c:pt idx="8">
                  <c:v>1106</c:v>
                </c:pt>
                <c:pt idx="9">
                  <c:v>1217</c:v>
                </c:pt>
              </c:numCache>
            </c:numRef>
          </c:val>
          <c:smooth val="0"/>
        </c:ser>
        <c:dLbls>
          <c:showLegendKey val="0"/>
          <c:showVal val="0"/>
          <c:showCatName val="0"/>
          <c:showSerName val="0"/>
          <c:showPercent val="0"/>
          <c:showBubbleSize val="0"/>
        </c:dLbls>
        <c:marker val="1"/>
        <c:smooth val="0"/>
        <c:axId val="99043200"/>
        <c:axId val="99044736"/>
      </c:lineChart>
      <c:catAx>
        <c:axId val="99043200"/>
        <c:scaling>
          <c:orientation val="minMax"/>
        </c:scaling>
        <c:delete val="0"/>
        <c:axPos val="b"/>
        <c:numFmt formatCode="General" sourceLinked="1"/>
        <c:majorTickMark val="out"/>
        <c:minorTickMark val="none"/>
        <c:tickLblPos val="nextTo"/>
        <c:txPr>
          <a:bodyPr/>
          <a:lstStyle/>
          <a:p>
            <a:pPr>
              <a:defRPr sz="1200"/>
            </a:pPr>
            <a:endParaRPr lang="en-US"/>
          </a:p>
        </c:txPr>
        <c:crossAx val="99044736"/>
        <c:crosses val="autoZero"/>
        <c:auto val="1"/>
        <c:lblAlgn val="ctr"/>
        <c:lblOffset val="100"/>
        <c:noMultiLvlLbl val="0"/>
      </c:catAx>
      <c:valAx>
        <c:axId val="99044736"/>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990432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Sheet1!$A$4</c:f>
              <c:strCache>
                <c:ptCount val="1"/>
                <c:pt idx="0">
                  <c:v>Assaults</c:v>
                </c:pt>
              </c:strCache>
            </c:strRef>
          </c:tx>
          <c:spPr>
            <a:ln>
              <a:solidFill>
                <a:srgbClr val="FFC000"/>
              </a:solidFill>
            </a:ln>
          </c:spPr>
          <c:marker>
            <c:spPr>
              <a:solidFill>
                <a:srgbClr val="FFC000"/>
              </a:solidFill>
              <a:ln>
                <a:solidFill>
                  <a:srgbClr val="FFC000"/>
                </a:solidFill>
              </a:ln>
            </c:spPr>
          </c:marker>
          <c:dLbls>
            <c:dLbl>
              <c:idx val="0"/>
              <c:delete val="1"/>
            </c:dLbl>
            <c:dLbl>
              <c:idx val="2"/>
              <c:delete val="1"/>
            </c:dLbl>
            <c:dLbl>
              <c:idx val="4"/>
              <c:delete val="1"/>
            </c:dLbl>
            <c:dLbl>
              <c:idx val="6"/>
              <c:delete val="1"/>
            </c:dLbl>
            <c:dLbl>
              <c:idx val="8"/>
              <c:delete val="1"/>
            </c:dLbl>
            <c:txPr>
              <a:bodyPr/>
              <a:lstStyle/>
              <a:p>
                <a:pPr>
                  <a:defRPr sz="1600" b="1"/>
                </a:pPr>
                <a:endParaRPr lang="en-US"/>
              </a:p>
            </c:txPr>
            <c:dLblPos val="t"/>
            <c:showLegendKey val="0"/>
            <c:showVal val="1"/>
            <c:showCatName val="0"/>
            <c:showSerName val="0"/>
            <c:showPercent val="0"/>
            <c:showBubbleSize val="0"/>
            <c:showLeaderLines val="0"/>
          </c:dLbls>
          <c:cat>
            <c:numRef>
              <c:f>Sheet1!$B$3:$K$3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Sheet1!$B$4:$K$4</c:f>
              <c:numCache>
                <c:formatCode>General</c:formatCode>
                <c:ptCount val="10"/>
                <c:pt idx="0">
                  <c:v>73</c:v>
                </c:pt>
                <c:pt idx="1">
                  <c:v>83</c:v>
                </c:pt>
                <c:pt idx="2">
                  <c:v>58</c:v>
                </c:pt>
                <c:pt idx="3">
                  <c:v>60</c:v>
                </c:pt>
                <c:pt idx="4">
                  <c:v>54</c:v>
                </c:pt>
                <c:pt idx="5">
                  <c:v>48</c:v>
                </c:pt>
                <c:pt idx="6">
                  <c:v>54</c:v>
                </c:pt>
                <c:pt idx="7">
                  <c:v>67</c:v>
                </c:pt>
                <c:pt idx="8">
                  <c:v>49</c:v>
                </c:pt>
                <c:pt idx="9">
                  <c:v>50</c:v>
                </c:pt>
              </c:numCache>
            </c:numRef>
          </c:val>
          <c:smooth val="0"/>
        </c:ser>
        <c:ser>
          <c:idx val="1"/>
          <c:order val="1"/>
          <c:tx>
            <c:strRef>
              <c:f>Sheet1!$A$5</c:f>
              <c:strCache>
                <c:ptCount val="1"/>
                <c:pt idx="0">
                  <c:v>DV</c:v>
                </c:pt>
              </c:strCache>
            </c:strRef>
          </c:tx>
          <c:spPr>
            <a:ln>
              <a:solidFill>
                <a:srgbClr val="FF0000"/>
              </a:solidFill>
            </a:ln>
          </c:spPr>
          <c:marker>
            <c:spPr>
              <a:solidFill>
                <a:srgbClr val="FF0000"/>
              </a:solidFill>
              <a:ln>
                <a:solidFill>
                  <a:srgbClr val="FF0000"/>
                </a:solidFill>
              </a:ln>
            </c:spPr>
          </c:marker>
          <c:dLbls>
            <c:dLbl>
              <c:idx val="1"/>
              <c:delete val="1"/>
            </c:dLbl>
            <c:dLbl>
              <c:idx val="2"/>
              <c:delete val="1"/>
            </c:dLbl>
            <c:dLbl>
              <c:idx val="3"/>
              <c:delete val="1"/>
            </c:dLbl>
            <c:dLbl>
              <c:idx val="5"/>
              <c:delete val="1"/>
            </c:dLbl>
            <c:dLbl>
              <c:idx val="7"/>
              <c:delete val="1"/>
            </c:dLbl>
            <c:dLbl>
              <c:idx val="8"/>
              <c:delete val="1"/>
            </c:dLbl>
            <c:txPr>
              <a:bodyPr/>
              <a:lstStyle/>
              <a:p>
                <a:pPr>
                  <a:defRPr sz="1600" b="1"/>
                </a:pPr>
                <a:endParaRPr lang="en-US"/>
              </a:p>
            </c:txPr>
            <c:dLblPos val="t"/>
            <c:showLegendKey val="0"/>
            <c:showVal val="1"/>
            <c:showCatName val="0"/>
            <c:showSerName val="0"/>
            <c:showPercent val="0"/>
            <c:showBubbleSize val="0"/>
            <c:showLeaderLines val="0"/>
          </c:dLbls>
          <c:cat>
            <c:numRef>
              <c:f>Sheet1!$B$3:$K$3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Sheet1!$B$5:$K$5</c:f>
              <c:numCache>
                <c:formatCode>General</c:formatCode>
                <c:ptCount val="10"/>
                <c:pt idx="0">
                  <c:v>214</c:v>
                </c:pt>
                <c:pt idx="1">
                  <c:v>211</c:v>
                </c:pt>
                <c:pt idx="2">
                  <c:v>208</c:v>
                </c:pt>
                <c:pt idx="3">
                  <c:v>195</c:v>
                </c:pt>
                <c:pt idx="4">
                  <c:v>191</c:v>
                </c:pt>
                <c:pt idx="5">
                  <c:v>170</c:v>
                </c:pt>
                <c:pt idx="6">
                  <c:v>111</c:v>
                </c:pt>
                <c:pt idx="7">
                  <c:v>131</c:v>
                </c:pt>
                <c:pt idx="8">
                  <c:v>143</c:v>
                </c:pt>
                <c:pt idx="9">
                  <c:v>161</c:v>
                </c:pt>
              </c:numCache>
            </c:numRef>
          </c:val>
          <c:smooth val="0"/>
        </c:ser>
        <c:dLbls>
          <c:showLegendKey val="0"/>
          <c:showVal val="0"/>
          <c:showCatName val="0"/>
          <c:showSerName val="0"/>
          <c:showPercent val="0"/>
          <c:showBubbleSize val="0"/>
        </c:dLbls>
        <c:marker val="1"/>
        <c:smooth val="0"/>
        <c:axId val="99072640"/>
        <c:axId val="99357056"/>
      </c:lineChart>
      <c:catAx>
        <c:axId val="99072640"/>
        <c:scaling>
          <c:orientation val="minMax"/>
        </c:scaling>
        <c:delete val="0"/>
        <c:axPos val="b"/>
        <c:numFmt formatCode="General" sourceLinked="1"/>
        <c:majorTickMark val="out"/>
        <c:minorTickMark val="none"/>
        <c:tickLblPos val="nextTo"/>
        <c:txPr>
          <a:bodyPr/>
          <a:lstStyle/>
          <a:p>
            <a:pPr>
              <a:defRPr sz="1800"/>
            </a:pPr>
            <a:endParaRPr lang="en-US"/>
          </a:p>
        </c:txPr>
        <c:crossAx val="99357056"/>
        <c:crosses val="autoZero"/>
        <c:auto val="1"/>
        <c:lblAlgn val="ctr"/>
        <c:lblOffset val="100"/>
        <c:noMultiLvlLbl val="0"/>
      </c:catAx>
      <c:valAx>
        <c:axId val="99357056"/>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99072640"/>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Sheet1!$A$24</c:f>
              <c:strCache>
                <c:ptCount val="1"/>
                <c:pt idx="0">
                  <c:v>Sex offenses</c:v>
                </c:pt>
              </c:strCache>
            </c:strRef>
          </c:tx>
          <c:dLbls>
            <c:dLbl>
              <c:idx val="0"/>
              <c:delete val="1"/>
            </c:dLbl>
            <c:dLbl>
              <c:idx val="3"/>
              <c:delete val="1"/>
            </c:dLbl>
            <c:dLbl>
              <c:idx val="4"/>
              <c:delete val="1"/>
            </c:dLbl>
            <c:dLbl>
              <c:idx val="6"/>
              <c:delete val="1"/>
            </c:dLbl>
            <c:dLbl>
              <c:idx val="7"/>
              <c:delete val="1"/>
            </c:dLbl>
            <c:dLbl>
              <c:idx val="8"/>
              <c:layout>
                <c:manualLayout>
                  <c:x val="-0.10015820939049286"/>
                  <c:y val="-5.782996771567743E-2"/>
                </c:manualLayout>
              </c:layout>
              <c:dLblPos val="r"/>
              <c:showLegendKey val="0"/>
              <c:showVal val="1"/>
              <c:showCatName val="0"/>
              <c:showSerName val="0"/>
              <c:showPercent val="0"/>
              <c:showBubbleSize val="0"/>
            </c:dLbl>
            <c:dLbl>
              <c:idx val="9"/>
              <c:layout>
                <c:manualLayout>
                  <c:x val="-1.9175901623408185E-2"/>
                  <c:y val="3.0198178035132979E-2"/>
                </c:manualLayout>
              </c:layout>
              <c:dLblPos val="r"/>
              <c:showLegendKey val="0"/>
              <c:showVal val="1"/>
              <c:showCatName val="0"/>
              <c:showSerName val="0"/>
              <c:showPercent val="0"/>
              <c:showBubbleSize val="0"/>
            </c:dLbl>
            <c:txPr>
              <a:bodyPr/>
              <a:lstStyle/>
              <a:p>
                <a:pPr>
                  <a:defRPr sz="1800" b="1"/>
                </a:pPr>
                <a:endParaRPr lang="en-US"/>
              </a:p>
            </c:txPr>
            <c:dLblPos val="t"/>
            <c:showLegendKey val="0"/>
            <c:showVal val="1"/>
            <c:showCatName val="0"/>
            <c:showSerName val="0"/>
            <c:showPercent val="0"/>
            <c:showBubbleSize val="0"/>
            <c:showLeaderLines val="0"/>
          </c:dLbls>
          <c:cat>
            <c:numRef>
              <c:f>Sheet1!$B$23:$K$23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Sheet1!$B$24:$K$24</c:f>
              <c:numCache>
                <c:formatCode>General</c:formatCode>
                <c:ptCount val="10"/>
                <c:pt idx="0">
                  <c:v>29</c:v>
                </c:pt>
                <c:pt idx="1">
                  <c:v>18</c:v>
                </c:pt>
                <c:pt idx="2">
                  <c:v>30</c:v>
                </c:pt>
                <c:pt idx="3">
                  <c:v>27</c:v>
                </c:pt>
                <c:pt idx="4">
                  <c:v>24</c:v>
                </c:pt>
                <c:pt idx="5">
                  <c:v>15</c:v>
                </c:pt>
                <c:pt idx="6">
                  <c:v>22</c:v>
                </c:pt>
                <c:pt idx="7">
                  <c:v>17</c:v>
                </c:pt>
                <c:pt idx="8">
                  <c:v>17</c:v>
                </c:pt>
                <c:pt idx="9">
                  <c:v>23</c:v>
                </c:pt>
              </c:numCache>
            </c:numRef>
          </c:val>
          <c:smooth val="0"/>
        </c:ser>
        <c:ser>
          <c:idx val="1"/>
          <c:order val="1"/>
          <c:tx>
            <c:strRef>
              <c:f>Sheet1!$A$25</c:f>
              <c:strCache>
                <c:ptCount val="1"/>
                <c:pt idx="0">
                  <c:v>Drugs</c:v>
                </c:pt>
              </c:strCache>
            </c:strRef>
          </c:tx>
          <c:spPr>
            <a:ln>
              <a:solidFill>
                <a:srgbClr val="00B050"/>
              </a:solidFill>
            </a:ln>
          </c:spPr>
          <c:marker>
            <c:spPr>
              <a:solidFill>
                <a:srgbClr val="00B050"/>
              </a:solidFill>
              <a:ln>
                <a:solidFill>
                  <a:srgbClr val="00B050"/>
                </a:solidFill>
              </a:ln>
            </c:spPr>
          </c:marker>
          <c:dLbls>
            <c:dLbl>
              <c:idx val="1"/>
              <c:delete val="1"/>
            </c:dLbl>
            <c:dLbl>
              <c:idx val="2"/>
              <c:delete val="1"/>
            </c:dLbl>
            <c:dLbl>
              <c:idx val="4"/>
              <c:delete val="1"/>
            </c:dLbl>
            <c:dLbl>
              <c:idx val="6"/>
              <c:delete val="1"/>
            </c:dLbl>
            <c:dLbl>
              <c:idx val="7"/>
              <c:delete val="1"/>
            </c:dLbl>
            <c:dLbl>
              <c:idx val="9"/>
              <c:layout>
                <c:manualLayout>
                  <c:x val="-1.8418270632837561E-2"/>
                  <c:y val="-5.2043348611678447E-2"/>
                </c:manualLayout>
              </c:layout>
              <c:dLblPos val="r"/>
              <c:showLegendKey val="0"/>
              <c:showVal val="1"/>
              <c:showCatName val="0"/>
              <c:showSerName val="0"/>
              <c:showPercent val="0"/>
              <c:showBubbleSize val="0"/>
            </c:dLbl>
            <c:txPr>
              <a:bodyPr/>
              <a:lstStyle/>
              <a:p>
                <a:pPr>
                  <a:defRPr sz="1800" b="1"/>
                </a:pPr>
                <a:endParaRPr lang="en-US"/>
              </a:p>
            </c:txPr>
            <c:dLblPos val="t"/>
            <c:showLegendKey val="0"/>
            <c:showVal val="1"/>
            <c:showCatName val="0"/>
            <c:showSerName val="0"/>
            <c:showPercent val="0"/>
            <c:showBubbleSize val="0"/>
            <c:showLeaderLines val="0"/>
          </c:dLbls>
          <c:cat>
            <c:numRef>
              <c:f>Sheet1!$B$23:$K$23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Sheet1!$B$25:$K$25</c:f>
              <c:numCache>
                <c:formatCode>General</c:formatCode>
                <c:ptCount val="10"/>
                <c:pt idx="0">
                  <c:v>60</c:v>
                </c:pt>
                <c:pt idx="1">
                  <c:v>59</c:v>
                </c:pt>
                <c:pt idx="2">
                  <c:v>54</c:v>
                </c:pt>
                <c:pt idx="3">
                  <c:v>55</c:v>
                </c:pt>
                <c:pt idx="4">
                  <c:v>45</c:v>
                </c:pt>
                <c:pt idx="5">
                  <c:v>33</c:v>
                </c:pt>
                <c:pt idx="6">
                  <c:v>41</c:v>
                </c:pt>
                <c:pt idx="7">
                  <c:v>35</c:v>
                </c:pt>
                <c:pt idx="8">
                  <c:v>39</c:v>
                </c:pt>
                <c:pt idx="9">
                  <c:v>25</c:v>
                </c:pt>
              </c:numCache>
            </c:numRef>
          </c:val>
          <c:smooth val="0"/>
        </c:ser>
        <c:dLbls>
          <c:showLegendKey val="0"/>
          <c:showVal val="0"/>
          <c:showCatName val="0"/>
          <c:showSerName val="0"/>
          <c:showPercent val="0"/>
          <c:showBubbleSize val="0"/>
        </c:dLbls>
        <c:marker val="1"/>
        <c:smooth val="0"/>
        <c:axId val="99395840"/>
        <c:axId val="99405824"/>
      </c:lineChart>
      <c:catAx>
        <c:axId val="99395840"/>
        <c:scaling>
          <c:orientation val="minMax"/>
        </c:scaling>
        <c:delete val="0"/>
        <c:axPos val="b"/>
        <c:numFmt formatCode="General" sourceLinked="1"/>
        <c:majorTickMark val="out"/>
        <c:minorTickMark val="none"/>
        <c:tickLblPos val="nextTo"/>
        <c:txPr>
          <a:bodyPr/>
          <a:lstStyle/>
          <a:p>
            <a:pPr>
              <a:defRPr sz="1800"/>
            </a:pPr>
            <a:endParaRPr lang="en-US"/>
          </a:p>
        </c:txPr>
        <c:crossAx val="99405824"/>
        <c:crosses val="autoZero"/>
        <c:auto val="1"/>
        <c:lblAlgn val="ctr"/>
        <c:lblOffset val="100"/>
        <c:noMultiLvlLbl val="0"/>
      </c:catAx>
      <c:valAx>
        <c:axId val="99405824"/>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99395840"/>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Sheet1!$A$45</c:f>
              <c:strCache>
                <c:ptCount val="1"/>
                <c:pt idx="0">
                  <c:v>Burglaries</c:v>
                </c:pt>
              </c:strCache>
            </c:strRef>
          </c:tx>
          <c:spPr>
            <a:ln>
              <a:solidFill>
                <a:srgbClr val="7030A0"/>
              </a:solidFill>
            </a:ln>
          </c:spPr>
          <c:marker>
            <c:spPr>
              <a:solidFill>
                <a:srgbClr val="7030A0"/>
              </a:solidFill>
              <a:ln>
                <a:solidFill>
                  <a:srgbClr val="7030A0"/>
                </a:solidFill>
              </a:ln>
            </c:spPr>
          </c:marker>
          <c:dLbls>
            <c:dLbl>
              <c:idx val="1"/>
              <c:delete val="1"/>
            </c:dLbl>
            <c:dLbl>
              <c:idx val="3"/>
              <c:delete val="1"/>
            </c:dLbl>
            <c:dLbl>
              <c:idx val="4"/>
              <c:delete val="1"/>
            </c:dLbl>
            <c:dLbl>
              <c:idx val="6"/>
              <c:delete val="1"/>
            </c:dLbl>
            <c:dLbl>
              <c:idx val="8"/>
              <c:delete val="1"/>
            </c:dLbl>
            <c:txPr>
              <a:bodyPr/>
              <a:lstStyle/>
              <a:p>
                <a:pPr>
                  <a:defRPr sz="1600" b="1"/>
                </a:pPr>
                <a:endParaRPr lang="en-US"/>
              </a:p>
            </c:txPr>
            <c:dLblPos val="t"/>
            <c:showLegendKey val="0"/>
            <c:showVal val="1"/>
            <c:showCatName val="0"/>
            <c:showSerName val="0"/>
            <c:showPercent val="0"/>
            <c:showBubbleSize val="0"/>
            <c:showLeaderLines val="0"/>
          </c:dLbls>
          <c:cat>
            <c:numRef>
              <c:f>Sheet1!$B$44:$K$44</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Sheet1!$B$45:$K$45</c:f>
              <c:numCache>
                <c:formatCode>General</c:formatCode>
                <c:ptCount val="10"/>
                <c:pt idx="0">
                  <c:v>32</c:v>
                </c:pt>
                <c:pt idx="1">
                  <c:v>39</c:v>
                </c:pt>
                <c:pt idx="2">
                  <c:v>60</c:v>
                </c:pt>
                <c:pt idx="3">
                  <c:v>46</c:v>
                </c:pt>
                <c:pt idx="4">
                  <c:v>50</c:v>
                </c:pt>
                <c:pt idx="5">
                  <c:v>25</c:v>
                </c:pt>
                <c:pt idx="6">
                  <c:v>43</c:v>
                </c:pt>
                <c:pt idx="7">
                  <c:v>39</c:v>
                </c:pt>
                <c:pt idx="8">
                  <c:v>38</c:v>
                </c:pt>
                <c:pt idx="9">
                  <c:v>18</c:v>
                </c:pt>
              </c:numCache>
            </c:numRef>
          </c:val>
          <c:smooth val="0"/>
        </c:ser>
        <c:ser>
          <c:idx val="1"/>
          <c:order val="1"/>
          <c:tx>
            <c:strRef>
              <c:f>Sheet1!$A$46</c:f>
              <c:strCache>
                <c:ptCount val="1"/>
                <c:pt idx="0">
                  <c:v>Thefts</c:v>
                </c:pt>
              </c:strCache>
            </c:strRef>
          </c:tx>
          <c:dLbls>
            <c:dLbl>
              <c:idx val="1"/>
              <c:delete val="1"/>
            </c:dLbl>
            <c:dLbl>
              <c:idx val="3"/>
              <c:delete val="1"/>
            </c:dLbl>
            <c:dLbl>
              <c:idx val="6"/>
              <c:delete val="1"/>
            </c:dLbl>
            <c:dLbl>
              <c:idx val="8"/>
              <c:delete val="1"/>
            </c:dLbl>
            <c:txPr>
              <a:bodyPr/>
              <a:lstStyle/>
              <a:p>
                <a:pPr>
                  <a:defRPr sz="1600" b="1"/>
                </a:pPr>
                <a:endParaRPr lang="en-US"/>
              </a:p>
            </c:txPr>
            <c:dLblPos val="t"/>
            <c:showLegendKey val="0"/>
            <c:showVal val="1"/>
            <c:showCatName val="0"/>
            <c:showSerName val="0"/>
            <c:showPercent val="0"/>
            <c:showBubbleSize val="0"/>
            <c:showLeaderLines val="0"/>
          </c:dLbls>
          <c:cat>
            <c:numRef>
              <c:f>Sheet1!$B$44:$K$44</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Sheet1!$B$46:$K$46</c:f>
              <c:numCache>
                <c:formatCode>General</c:formatCode>
                <c:ptCount val="10"/>
                <c:pt idx="0">
                  <c:v>261</c:v>
                </c:pt>
                <c:pt idx="1">
                  <c:v>191</c:v>
                </c:pt>
                <c:pt idx="2">
                  <c:v>184</c:v>
                </c:pt>
                <c:pt idx="3">
                  <c:v>162</c:v>
                </c:pt>
                <c:pt idx="4">
                  <c:v>198</c:v>
                </c:pt>
                <c:pt idx="5">
                  <c:v>150</c:v>
                </c:pt>
                <c:pt idx="6">
                  <c:v>191</c:v>
                </c:pt>
                <c:pt idx="7">
                  <c:v>214</c:v>
                </c:pt>
                <c:pt idx="8">
                  <c:v>197</c:v>
                </c:pt>
                <c:pt idx="9">
                  <c:v>162</c:v>
                </c:pt>
              </c:numCache>
            </c:numRef>
          </c:val>
          <c:smooth val="0"/>
        </c:ser>
        <c:ser>
          <c:idx val="2"/>
          <c:order val="2"/>
          <c:tx>
            <c:strRef>
              <c:f>Sheet1!$A$47</c:f>
              <c:strCache>
                <c:ptCount val="1"/>
                <c:pt idx="0">
                  <c:v>Stolen vehicles</c:v>
                </c:pt>
              </c:strCache>
            </c:strRef>
          </c:tx>
          <c:spPr>
            <a:ln>
              <a:solidFill>
                <a:srgbClr val="FF0000"/>
              </a:solidFill>
            </a:ln>
          </c:spPr>
          <c:marker>
            <c:spPr>
              <a:solidFill>
                <a:srgbClr val="FF0000"/>
              </a:solidFill>
              <a:ln>
                <a:solidFill>
                  <a:srgbClr val="FF0000"/>
                </a:solidFill>
              </a:ln>
            </c:spPr>
          </c:marker>
          <c:dLbls>
            <c:dLbl>
              <c:idx val="0"/>
              <c:delete val="1"/>
            </c:dLbl>
            <c:dLbl>
              <c:idx val="1"/>
              <c:layout>
                <c:manualLayout>
                  <c:x val="-2.1003432263274783E-2"/>
                  <c:y val="-2.8830745115193936E-2"/>
                </c:manualLayout>
              </c:layout>
              <c:dLblPos val="r"/>
              <c:showLegendKey val="0"/>
              <c:showVal val="1"/>
              <c:showCatName val="0"/>
              <c:showSerName val="0"/>
              <c:showPercent val="0"/>
              <c:showBubbleSize val="0"/>
            </c:dLbl>
            <c:dLbl>
              <c:idx val="2"/>
              <c:delete val="1"/>
            </c:dLbl>
            <c:dLbl>
              <c:idx val="3"/>
              <c:layout>
                <c:manualLayout>
                  <c:x val="-2.6820109024833436E-2"/>
                  <c:y val="-2.7673884514435695E-2"/>
                </c:manualLayout>
              </c:layout>
              <c:dLblPos val="r"/>
              <c:showLegendKey val="0"/>
              <c:showVal val="1"/>
              <c:showCatName val="0"/>
              <c:showSerName val="0"/>
              <c:showPercent val="0"/>
              <c:showBubbleSize val="0"/>
            </c:dLbl>
            <c:dLbl>
              <c:idx val="4"/>
              <c:delete val="1"/>
            </c:dLbl>
            <c:dLbl>
              <c:idx val="5"/>
              <c:delete val="1"/>
            </c:dLbl>
            <c:dLbl>
              <c:idx val="6"/>
              <c:delete val="1"/>
            </c:dLbl>
            <c:dLbl>
              <c:idx val="8"/>
              <c:delete val="1"/>
            </c:dLbl>
            <c:dLbl>
              <c:idx val="9"/>
              <c:layout>
                <c:manualLayout>
                  <c:x val="-3.1481481481481482E-3"/>
                  <c:y val="6.8004165454465669E-4"/>
                </c:manualLayout>
              </c:layout>
              <c:dLblPos val="r"/>
              <c:showLegendKey val="0"/>
              <c:showVal val="1"/>
              <c:showCatName val="0"/>
              <c:showSerName val="0"/>
              <c:showPercent val="0"/>
              <c:showBubbleSize val="0"/>
            </c:dLbl>
            <c:txPr>
              <a:bodyPr/>
              <a:lstStyle/>
              <a:p>
                <a:pPr>
                  <a:defRPr sz="1600" b="1"/>
                </a:pPr>
                <a:endParaRPr lang="en-US"/>
              </a:p>
            </c:txPr>
            <c:dLblPos val="t"/>
            <c:showLegendKey val="0"/>
            <c:showVal val="1"/>
            <c:showCatName val="0"/>
            <c:showSerName val="0"/>
            <c:showPercent val="0"/>
            <c:showBubbleSize val="0"/>
            <c:showLeaderLines val="0"/>
          </c:dLbls>
          <c:cat>
            <c:numRef>
              <c:f>Sheet1!$B$44:$K$44</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Sheet1!$B$47:$K$47</c:f>
              <c:numCache>
                <c:formatCode>General</c:formatCode>
                <c:ptCount val="10"/>
                <c:pt idx="0">
                  <c:v>19</c:v>
                </c:pt>
                <c:pt idx="1">
                  <c:v>12</c:v>
                </c:pt>
                <c:pt idx="2">
                  <c:v>17</c:v>
                </c:pt>
                <c:pt idx="3">
                  <c:v>21</c:v>
                </c:pt>
                <c:pt idx="4">
                  <c:v>12</c:v>
                </c:pt>
                <c:pt idx="5">
                  <c:v>13</c:v>
                </c:pt>
                <c:pt idx="6">
                  <c:v>11</c:v>
                </c:pt>
                <c:pt idx="7">
                  <c:v>4</c:v>
                </c:pt>
                <c:pt idx="8">
                  <c:v>14</c:v>
                </c:pt>
                <c:pt idx="9">
                  <c:v>10</c:v>
                </c:pt>
              </c:numCache>
            </c:numRef>
          </c:val>
          <c:smooth val="0"/>
        </c:ser>
        <c:dLbls>
          <c:showLegendKey val="0"/>
          <c:showVal val="0"/>
          <c:showCatName val="0"/>
          <c:showSerName val="0"/>
          <c:showPercent val="0"/>
          <c:showBubbleSize val="0"/>
        </c:dLbls>
        <c:marker val="1"/>
        <c:smooth val="0"/>
        <c:axId val="99146752"/>
        <c:axId val="99169024"/>
      </c:lineChart>
      <c:catAx>
        <c:axId val="99146752"/>
        <c:scaling>
          <c:orientation val="minMax"/>
        </c:scaling>
        <c:delete val="0"/>
        <c:axPos val="b"/>
        <c:numFmt formatCode="General" sourceLinked="1"/>
        <c:majorTickMark val="out"/>
        <c:minorTickMark val="none"/>
        <c:tickLblPos val="nextTo"/>
        <c:txPr>
          <a:bodyPr/>
          <a:lstStyle/>
          <a:p>
            <a:pPr>
              <a:defRPr sz="1800"/>
            </a:pPr>
            <a:endParaRPr lang="en-US"/>
          </a:p>
        </c:txPr>
        <c:crossAx val="99169024"/>
        <c:crosses val="autoZero"/>
        <c:auto val="1"/>
        <c:lblAlgn val="ctr"/>
        <c:lblOffset val="100"/>
        <c:noMultiLvlLbl val="0"/>
      </c:catAx>
      <c:valAx>
        <c:axId val="99169024"/>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99146752"/>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Sheet1!$A$70</c:f>
              <c:strCache>
                <c:ptCount val="1"/>
                <c:pt idx="0">
                  <c:v>Arrests</c:v>
                </c:pt>
              </c:strCache>
            </c:strRef>
          </c:tx>
          <c:spPr>
            <a:ln>
              <a:solidFill>
                <a:srgbClr val="00B0F0"/>
              </a:solidFill>
            </a:ln>
          </c:spPr>
          <c:marker>
            <c:spPr>
              <a:solidFill>
                <a:srgbClr val="00B0F0"/>
              </a:solidFill>
              <a:ln>
                <a:solidFill>
                  <a:srgbClr val="00B0F0"/>
                </a:solidFill>
              </a:ln>
            </c:spPr>
          </c:marker>
          <c:dLbls>
            <c:dLbl>
              <c:idx val="1"/>
              <c:delete val="1"/>
            </c:dLbl>
            <c:dLbl>
              <c:idx val="2"/>
              <c:delete val="1"/>
            </c:dLbl>
            <c:dLbl>
              <c:idx val="4"/>
              <c:delete val="1"/>
            </c:dLbl>
            <c:dLbl>
              <c:idx val="5"/>
              <c:layout>
                <c:manualLayout>
                  <c:x val="-2.3453023233206905E-2"/>
                  <c:y val="-4.8506220729446624E-2"/>
                </c:manualLayout>
              </c:layout>
              <c:dLblPos val="r"/>
              <c:showLegendKey val="0"/>
              <c:showVal val="1"/>
              <c:showCatName val="0"/>
              <c:showSerName val="0"/>
              <c:showPercent val="0"/>
              <c:showBubbleSize val="0"/>
            </c:dLbl>
            <c:dLbl>
              <c:idx val="6"/>
              <c:delete val="1"/>
            </c:dLbl>
            <c:dLbl>
              <c:idx val="8"/>
              <c:delete val="1"/>
            </c:dLbl>
            <c:txPr>
              <a:bodyPr/>
              <a:lstStyle/>
              <a:p>
                <a:pPr>
                  <a:defRPr sz="1600" b="1"/>
                </a:pPr>
                <a:endParaRPr lang="en-US"/>
              </a:p>
            </c:txPr>
            <c:dLblPos val="t"/>
            <c:showLegendKey val="0"/>
            <c:showVal val="1"/>
            <c:showCatName val="0"/>
            <c:showSerName val="0"/>
            <c:showPercent val="0"/>
            <c:showBubbleSize val="0"/>
            <c:showLeaderLines val="0"/>
          </c:dLbls>
          <c:cat>
            <c:numRef>
              <c:f>Sheet1!$B$69:$K$69</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Sheet1!$B$70:$K$70</c:f>
              <c:numCache>
                <c:formatCode>General</c:formatCode>
                <c:ptCount val="10"/>
                <c:pt idx="0">
                  <c:v>282</c:v>
                </c:pt>
                <c:pt idx="1">
                  <c:v>232</c:v>
                </c:pt>
                <c:pt idx="2">
                  <c:v>260</c:v>
                </c:pt>
                <c:pt idx="3">
                  <c:v>309</c:v>
                </c:pt>
                <c:pt idx="4">
                  <c:v>231</c:v>
                </c:pt>
                <c:pt idx="5">
                  <c:v>166</c:v>
                </c:pt>
                <c:pt idx="6">
                  <c:v>177</c:v>
                </c:pt>
                <c:pt idx="7">
                  <c:v>206</c:v>
                </c:pt>
                <c:pt idx="8">
                  <c:v>142</c:v>
                </c:pt>
                <c:pt idx="9">
                  <c:v>100</c:v>
                </c:pt>
              </c:numCache>
            </c:numRef>
          </c:val>
          <c:smooth val="0"/>
        </c:ser>
        <c:ser>
          <c:idx val="1"/>
          <c:order val="1"/>
          <c:tx>
            <c:strRef>
              <c:f>Sheet1!$A$71</c:f>
              <c:strCache>
                <c:ptCount val="1"/>
                <c:pt idx="0">
                  <c:v>Warrants</c:v>
                </c:pt>
              </c:strCache>
            </c:strRef>
          </c:tx>
          <c:spPr>
            <a:ln>
              <a:solidFill>
                <a:srgbClr val="C00000"/>
              </a:solidFill>
            </a:ln>
          </c:spPr>
          <c:marker>
            <c:spPr>
              <a:solidFill>
                <a:srgbClr val="C00000"/>
              </a:solidFill>
              <a:ln>
                <a:solidFill>
                  <a:srgbClr val="C00000"/>
                </a:solidFill>
              </a:ln>
            </c:spPr>
          </c:marker>
          <c:dLbls>
            <c:dLbl>
              <c:idx val="0"/>
              <c:layout>
                <c:manualLayout>
                  <c:x val="-3.4625862739379801E-2"/>
                  <c:y val="4.1186375382537672E-2"/>
                </c:manualLayout>
              </c:layout>
              <c:dLblPos val="r"/>
              <c:showLegendKey val="0"/>
              <c:showVal val="1"/>
              <c:showCatName val="0"/>
              <c:showSerName val="0"/>
              <c:showPercent val="0"/>
              <c:showBubbleSize val="0"/>
            </c:dLbl>
            <c:dLbl>
              <c:idx val="1"/>
              <c:delete val="1"/>
            </c:dLbl>
            <c:dLbl>
              <c:idx val="2"/>
              <c:delete val="1"/>
            </c:dLbl>
            <c:dLbl>
              <c:idx val="3"/>
              <c:layout>
                <c:manualLayout>
                  <c:x val="-3.8927529892096822E-2"/>
                  <c:y val="4.6972994486536655E-2"/>
                </c:manualLayout>
              </c:layout>
              <c:dLblPos val="r"/>
              <c:showLegendKey val="0"/>
              <c:showVal val="1"/>
              <c:showCatName val="0"/>
              <c:showSerName val="0"/>
              <c:showPercent val="0"/>
              <c:showBubbleSize val="0"/>
            </c:dLbl>
            <c:dLbl>
              <c:idx val="4"/>
              <c:delete val="1"/>
            </c:dLbl>
            <c:dLbl>
              <c:idx val="5"/>
              <c:layout>
                <c:manualLayout>
                  <c:x val="-3.2403640517157578E-2"/>
                  <c:y val="2.9613137174539696E-2"/>
                </c:manualLayout>
              </c:layout>
              <c:dLblPos val="r"/>
              <c:showLegendKey val="0"/>
              <c:showVal val="1"/>
              <c:showCatName val="0"/>
              <c:showSerName val="0"/>
              <c:showPercent val="0"/>
              <c:showBubbleSize val="0"/>
            </c:dLbl>
            <c:dLbl>
              <c:idx val="6"/>
              <c:delete val="1"/>
            </c:dLbl>
            <c:dLbl>
              <c:idx val="7"/>
              <c:layout>
                <c:manualLayout>
                  <c:x val="-3.5003888402838537E-2"/>
                  <c:y val="4.4079684934537164E-2"/>
                </c:manualLayout>
              </c:layout>
              <c:dLblPos val="r"/>
              <c:showLegendKey val="0"/>
              <c:showVal val="1"/>
              <c:showCatName val="0"/>
              <c:showSerName val="0"/>
              <c:showPercent val="0"/>
              <c:showBubbleSize val="0"/>
            </c:dLbl>
            <c:dLbl>
              <c:idx val="8"/>
              <c:delete val="1"/>
            </c:dLbl>
            <c:dLbl>
              <c:idx val="9"/>
              <c:layout>
                <c:manualLayout>
                  <c:x val="-2.9467653348886944E-2"/>
                  <c:y val="3.5399756278538683E-2"/>
                </c:manualLayout>
              </c:layout>
              <c:dLblPos val="r"/>
              <c:showLegendKey val="0"/>
              <c:showVal val="1"/>
              <c:showCatName val="0"/>
              <c:showSerName val="0"/>
              <c:showPercent val="0"/>
              <c:showBubbleSize val="0"/>
            </c:dLbl>
            <c:txPr>
              <a:bodyPr/>
              <a:lstStyle/>
              <a:p>
                <a:pPr>
                  <a:defRPr sz="1600" b="1"/>
                </a:pPr>
                <a:endParaRPr lang="en-US"/>
              </a:p>
            </c:txPr>
            <c:dLblPos val="t"/>
            <c:showLegendKey val="0"/>
            <c:showVal val="1"/>
            <c:showCatName val="0"/>
            <c:showSerName val="0"/>
            <c:showPercent val="0"/>
            <c:showBubbleSize val="0"/>
            <c:showLeaderLines val="0"/>
          </c:dLbls>
          <c:cat>
            <c:numRef>
              <c:f>Sheet1!$B$69:$K$69</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Sheet1!$B$71:$K$71</c:f>
              <c:numCache>
                <c:formatCode>General</c:formatCode>
                <c:ptCount val="10"/>
                <c:pt idx="0">
                  <c:v>187</c:v>
                </c:pt>
                <c:pt idx="1">
                  <c:v>187</c:v>
                </c:pt>
                <c:pt idx="2">
                  <c:v>228</c:v>
                </c:pt>
                <c:pt idx="3">
                  <c:v>254</c:v>
                </c:pt>
                <c:pt idx="4">
                  <c:v>196</c:v>
                </c:pt>
                <c:pt idx="5">
                  <c:v>146</c:v>
                </c:pt>
                <c:pt idx="6">
                  <c:v>157</c:v>
                </c:pt>
                <c:pt idx="7">
                  <c:v>174</c:v>
                </c:pt>
                <c:pt idx="8">
                  <c:v>92</c:v>
                </c:pt>
                <c:pt idx="9">
                  <c:v>77</c:v>
                </c:pt>
              </c:numCache>
            </c:numRef>
          </c:val>
          <c:smooth val="0"/>
        </c:ser>
        <c:dLbls>
          <c:showLegendKey val="0"/>
          <c:showVal val="0"/>
          <c:showCatName val="0"/>
          <c:showSerName val="0"/>
          <c:showPercent val="0"/>
          <c:showBubbleSize val="0"/>
        </c:dLbls>
        <c:marker val="1"/>
        <c:smooth val="0"/>
        <c:axId val="99207808"/>
        <c:axId val="99225984"/>
      </c:lineChart>
      <c:catAx>
        <c:axId val="99207808"/>
        <c:scaling>
          <c:orientation val="minMax"/>
        </c:scaling>
        <c:delete val="0"/>
        <c:axPos val="b"/>
        <c:numFmt formatCode="General" sourceLinked="1"/>
        <c:majorTickMark val="out"/>
        <c:minorTickMark val="none"/>
        <c:tickLblPos val="nextTo"/>
        <c:txPr>
          <a:bodyPr/>
          <a:lstStyle/>
          <a:p>
            <a:pPr>
              <a:defRPr sz="1800"/>
            </a:pPr>
            <a:endParaRPr lang="en-US"/>
          </a:p>
        </c:txPr>
        <c:crossAx val="99225984"/>
        <c:crosses val="autoZero"/>
        <c:auto val="1"/>
        <c:lblAlgn val="ctr"/>
        <c:lblOffset val="100"/>
        <c:noMultiLvlLbl val="0"/>
      </c:catAx>
      <c:valAx>
        <c:axId val="99225984"/>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99207808"/>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solidFill>
                  <a:schemeClr val="accent1">
                    <a:lumMod val="75000"/>
                  </a:schemeClr>
                </a:solidFill>
                <a:latin typeface="Lithograph" pitchFamily="2" charset="0"/>
              </a:rPr>
              <a:t>5-YEAR COMPARISON</a:t>
            </a:r>
            <a:endParaRPr lang="en-US" sz="2000" dirty="0">
              <a:solidFill>
                <a:schemeClr val="accent1">
                  <a:lumMod val="75000"/>
                </a:schemeClr>
              </a:solidFill>
              <a:latin typeface="Lithograph" pitchFamily="2" charset="0"/>
            </a:endParaRPr>
          </a:p>
        </c:rich>
      </c:tx>
      <c:layout/>
      <c:overlay val="0"/>
    </c:title>
    <c:autoTitleDeleted val="0"/>
    <c:plotArea>
      <c:layout/>
      <c:lineChart>
        <c:grouping val="stacked"/>
        <c:varyColors val="0"/>
        <c:ser>
          <c:idx val="0"/>
          <c:order val="0"/>
          <c:tx>
            <c:strRef>
              <c:f>Sheet1!$A$46</c:f>
              <c:strCache>
                <c:ptCount val="1"/>
                <c:pt idx="0">
                  <c:v>Total Calls</c:v>
                </c:pt>
              </c:strCache>
            </c:strRef>
          </c:tx>
          <c:marker>
            <c:spPr>
              <a:solidFill>
                <a:schemeClr val="accent1">
                  <a:lumMod val="50000"/>
                </a:schemeClr>
              </a:solidFill>
            </c:spPr>
          </c:marker>
          <c:cat>
            <c:numRef>
              <c:f>Sheet1!$B$45:$F$45</c:f>
              <c:numCache>
                <c:formatCode>General</c:formatCode>
                <c:ptCount val="5"/>
                <c:pt idx="0">
                  <c:v>2008</c:v>
                </c:pt>
                <c:pt idx="1">
                  <c:v>2009</c:v>
                </c:pt>
                <c:pt idx="2">
                  <c:v>2010</c:v>
                </c:pt>
                <c:pt idx="3">
                  <c:v>2011</c:v>
                </c:pt>
                <c:pt idx="4">
                  <c:v>2012</c:v>
                </c:pt>
              </c:numCache>
            </c:numRef>
          </c:cat>
          <c:val>
            <c:numRef>
              <c:f>Sheet1!$B$46:$F$46</c:f>
              <c:numCache>
                <c:formatCode>General</c:formatCode>
                <c:ptCount val="5"/>
                <c:pt idx="0">
                  <c:v>443</c:v>
                </c:pt>
                <c:pt idx="1">
                  <c:v>378</c:v>
                </c:pt>
                <c:pt idx="2">
                  <c:v>257</c:v>
                </c:pt>
                <c:pt idx="3">
                  <c:v>192</c:v>
                </c:pt>
                <c:pt idx="4">
                  <c:v>234</c:v>
                </c:pt>
              </c:numCache>
            </c:numRef>
          </c:val>
          <c:smooth val="0"/>
        </c:ser>
        <c:dLbls>
          <c:showLegendKey val="0"/>
          <c:showVal val="0"/>
          <c:showCatName val="0"/>
          <c:showSerName val="0"/>
          <c:showPercent val="0"/>
          <c:showBubbleSize val="0"/>
        </c:dLbls>
        <c:marker val="1"/>
        <c:smooth val="0"/>
        <c:axId val="53700480"/>
        <c:axId val="53768576"/>
      </c:lineChart>
      <c:catAx>
        <c:axId val="53700480"/>
        <c:scaling>
          <c:orientation val="minMax"/>
        </c:scaling>
        <c:delete val="0"/>
        <c:axPos val="b"/>
        <c:numFmt formatCode="General" sourceLinked="1"/>
        <c:majorTickMark val="out"/>
        <c:minorTickMark val="none"/>
        <c:tickLblPos val="nextTo"/>
        <c:txPr>
          <a:bodyPr/>
          <a:lstStyle/>
          <a:p>
            <a:pPr>
              <a:defRPr sz="1400" b="1"/>
            </a:pPr>
            <a:endParaRPr lang="en-US"/>
          </a:p>
        </c:txPr>
        <c:crossAx val="53768576"/>
        <c:crosses val="autoZero"/>
        <c:auto val="1"/>
        <c:lblAlgn val="ctr"/>
        <c:lblOffset val="100"/>
        <c:noMultiLvlLbl val="0"/>
      </c:catAx>
      <c:valAx>
        <c:axId val="5376857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53700480"/>
        <c:crosses val="autoZero"/>
        <c:crossBetween val="between"/>
      </c:valAx>
    </c:plotArea>
    <c:legend>
      <c:legendPos val="r"/>
      <c:layout/>
      <c:overlay val="0"/>
      <c:txPr>
        <a:bodyPr/>
        <a:lstStyle/>
        <a:p>
          <a:pPr>
            <a:defRPr sz="1400"/>
          </a:pPr>
          <a:endParaRPr lang="en-US"/>
        </a:p>
      </c:txPr>
    </c:legend>
    <c:plotVisOnly val="1"/>
    <c:dispBlanksAs val="zero"/>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Sheet1!$A$4</c:f>
              <c:strCache>
                <c:ptCount val="1"/>
                <c:pt idx="0">
                  <c:v>Assaults</c:v>
                </c:pt>
              </c:strCache>
            </c:strRef>
          </c:tx>
          <c:spPr>
            <a:solidFill>
              <a:srgbClr val="FFFF00"/>
            </a:solidFill>
          </c:spPr>
          <c:invertIfNegative val="0"/>
          <c:cat>
            <c:numRef>
              <c:f>Sheet1!$B$3:$F$3</c:f>
              <c:numCache>
                <c:formatCode>General</c:formatCode>
                <c:ptCount val="5"/>
                <c:pt idx="0">
                  <c:v>2008</c:v>
                </c:pt>
                <c:pt idx="1">
                  <c:v>2009</c:v>
                </c:pt>
                <c:pt idx="2">
                  <c:v>2010</c:v>
                </c:pt>
                <c:pt idx="3">
                  <c:v>2011</c:v>
                </c:pt>
                <c:pt idx="4">
                  <c:v>2012</c:v>
                </c:pt>
              </c:numCache>
            </c:numRef>
          </c:cat>
          <c:val>
            <c:numRef>
              <c:f>Sheet1!$B$4:$F$4</c:f>
              <c:numCache>
                <c:formatCode>General</c:formatCode>
                <c:ptCount val="5"/>
                <c:pt idx="0">
                  <c:v>10</c:v>
                </c:pt>
                <c:pt idx="1">
                  <c:v>7</c:v>
                </c:pt>
                <c:pt idx="2">
                  <c:v>6</c:v>
                </c:pt>
                <c:pt idx="3">
                  <c:v>1</c:v>
                </c:pt>
                <c:pt idx="4">
                  <c:v>1</c:v>
                </c:pt>
              </c:numCache>
            </c:numRef>
          </c:val>
        </c:ser>
        <c:ser>
          <c:idx val="1"/>
          <c:order val="1"/>
          <c:tx>
            <c:strRef>
              <c:f>Sheet1!$A$5</c:f>
              <c:strCache>
                <c:ptCount val="1"/>
                <c:pt idx="0">
                  <c:v>Drugs</c:v>
                </c:pt>
              </c:strCache>
            </c:strRef>
          </c:tx>
          <c:spPr>
            <a:solidFill>
              <a:srgbClr val="00B050"/>
            </a:solidFill>
          </c:spPr>
          <c:invertIfNegative val="0"/>
          <c:cat>
            <c:numRef>
              <c:f>Sheet1!$B$3:$F$3</c:f>
              <c:numCache>
                <c:formatCode>General</c:formatCode>
                <c:ptCount val="5"/>
                <c:pt idx="0">
                  <c:v>2008</c:v>
                </c:pt>
                <c:pt idx="1">
                  <c:v>2009</c:v>
                </c:pt>
                <c:pt idx="2">
                  <c:v>2010</c:v>
                </c:pt>
                <c:pt idx="3">
                  <c:v>2011</c:v>
                </c:pt>
                <c:pt idx="4">
                  <c:v>2012</c:v>
                </c:pt>
              </c:numCache>
            </c:numRef>
          </c:cat>
          <c:val>
            <c:numRef>
              <c:f>Sheet1!$B$5:$F$5</c:f>
              <c:numCache>
                <c:formatCode>General</c:formatCode>
                <c:ptCount val="5"/>
                <c:pt idx="0">
                  <c:v>5</c:v>
                </c:pt>
                <c:pt idx="1">
                  <c:v>3</c:v>
                </c:pt>
                <c:pt idx="2">
                  <c:v>4</c:v>
                </c:pt>
                <c:pt idx="3">
                  <c:v>2</c:v>
                </c:pt>
                <c:pt idx="4">
                  <c:v>2</c:v>
                </c:pt>
              </c:numCache>
            </c:numRef>
          </c:val>
        </c:ser>
        <c:ser>
          <c:idx val="2"/>
          <c:order val="2"/>
          <c:tx>
            <c:strRef>
              <c:f>Sheet1!$A$6</c:f>
              <c:strCache>
                <c:ptCount val="1"/>
                <c:pt idx="0">
                  <c:v>Sex offenses</c:v>
                </c:pt>
              </c:strCache>
            </c:strRef>
          </c:tx>
          <c:spPr>
            <a:solidFill>
              <a:srgbClr val="FF0000"/>
            </a:solidFill>
          </c:spPr>
          <c:invertIfNegative val="0"/>
          <c:cat>
            <c:numRef>
              <c:f>Sheet1!$B$3:$F$3</c:f>
              <c:numCache>
                <c:formatCode>General</c:formatCode>
                <c:ptCount val="5"/>
                <c:pt idx="0">
                  <c:v>2008</c:v>
                </c:pt>
                <c:pt idx="1">
                  <c:v>2009</c:v>
                </c:pt>
                <c:pt idx="2">
                  <c:v>2010</c:v>
                </c:pt>
                <c:pt idx="3">
                  <c:v>2011</c:v>
                </c:pt>
                <c:pt idx="4">
                  <c:v>2012</c:v>
                </c:pt>
              </c:numCache>
            </c:numRef>
          </c:cat>
          <c:val>
            <c:numRef>
              <c:f>Sheet1!$B$6:$F$6</c:f>
              <c:numCache>
                <c:formatCode>General</c:formatCode>
                <c:ptCount val="5"/>
                <c:pt idx="0">
                  <c:v>2</c:v>
                </c:pt>
                <c:pt idx="1">
                  <c:v>3</c:v>
                </c:pt>
                <c:pt idx="2">
                  <c:v>2</c:v>
                </c:pt>
                <c:pt idx="3">
                  <c:v>0</c:v>
                </c:pt>
                <c:pt idx="4">
                  <c:v>2</c:v>
                </c:pt>
              </c:numCache>
            </c:numRef>
          </c:val>
        </c:ser>
        <c:ser>
          <c:idx val="3"/>
          <c:order val="3"/>
          <c:tx>
            <c:strRef>
              <c:f>Sheet1!$A$7</c:f>
              <c:strCache>
                <c:ptCount val="1"/>
                <c:pt idx="0">
                  <c:v>Thefts</c:v>
                </c:pt>
              </c:strCache>
            </c:strRef>
          </c:tx>
          <c:spPr>
            <a:solidFill>
              <a:srgbClr val="0070C0"/>
            </a:solidFill>
          </c:spPr>
          <c:invertIfNegative val="0"/>
          <c:cat>
            <c:numRef>
              <c:f>Sheet1!$B$3:$F$3</c:f>
              <c:numCache>
                <c:formatCode>General</c:formatCode>
                <c:ptCount val="5"/>
                <c:pt idx="0">
                  <c:v>2008</c:v>
                </c:pt>
                <c:pt idx="1">
                  <c:v>2009</c:v>
                </c:pt>
                <c:pt idx="2">
                  <c:v>2010</c:v>
                </c:pt>
                <c:pt idx="3">
                  <c:v>2011</c:v>
                </c:pt>
                <c:pt idx="4">
                  <c:v>2012</c:v>
                </c:pt>
              </c:numCache>
            </c:numRef>
          </c:cat>
          <c:val>
            <c:numRef>
              <c:f>Sheet1!$B$7:$F$7</c:f>
              <c:numCache>
                <c:formatCode>General</c:formatCode>
                <c:ptCount val="5"/>
                <c:pt idx="0">
                  <c:v>32</c:v>
                </c:pt>
                <c:pt idx="1">
                  <c:v>38</c:v>
                </c:pt>
                <c:pt idx="2">
                  <c:v>45</c:v>
                </c:pt>
                <c:pt idx="3">
                  <c:v>18</c:v>
                </c:pt>
                <c:pt idx="4">
                  <c:v>13</c:v>
                </c:pt>
              </c:numCache>
            </c:numRef>
          </c:val>
        </c:ser>
        <c:ser>
          <c:idx val="4"/>
          <c:order val="4"/>
          <c:tx>
            <c:strRef>
              <c:f>Sheet1!$A$8</c:f>
              <c:strCache>
                <c:ptCount val="1"/>
                <c:pt idx="0">
                  <c:v>Weapons</c:v>
                </c:pt>
              </c:strCache>
            </c:strRef>
          </c:tx>
          <c:spPr>
            <a:solidFill>
              <a:srgbClr val="002060"/>
            </a:solidFill>
          </c:spPr>
          <c:invertIfNegative val="0"/>
          <c:cat>
            <c:numRef>
              <c:f>Sheet1!$B$3:$F$3</c:f>
              <c:numCache>
                <c:formatCode>General</c:formatCode>
                <c:ptCount val="5"/>
                <c:pt idx="0">
                  <c:v>2008</c:v>
                </c:pt>
                <c:pt idx="1">
                  <c:v>2009</c:v>
                </c:pt>
                <c:pt idx="2">
                  <c:v>2010</c:v>
                </c:pt>
                <c:pt idx="3">
                  <c:v>2011</c:v>
                </c:pt>
                <c:pt idx="4">
                  <c:v>2012</c:v>
                </c:pt>
              </c:numCache>
            </c:numRef>
          </c:cat>
          <c:val>
            <c:numRef>
              <c:f>Sheet1!$B$8:$F$8</c:f>
              <c:numCache>
                <c:formatCode>General</c:formatCode>
                <c:ptCount val="5"/>
                <c:pt idx="0">
                  <c:v>1</c:v>
                </c:pt>
                <c:pt idx="1">
                  <c:v>2</c:v>
                </c:pt>
                <c:pt idx="2">
                  <c:v>0</c:v>
                </c:pt>
                <c:pt idx="3">
                  <c:v>0</c:v>
                </c:pt>
                <c:pt idx="4">
                  <c:v>1</c:v>
                </c:pt>
              </c:numCache>
            </c:numRef>
          </c:val>
        </c:ser>
        <c:dLbls>
          <c:showLegendKey val="0"/>
          <c:showVal val="0"/>
          <c:showCatName val="0"/>
          <c:showSerName val="0"/>
          <c:showPercent val="0"/>
          <c:showBubbleSize val="0"/>
        </c:dLbls>
        <c:gapWidth val="150"/>
        <c:axId val="64940288"/>
        <c:axId val="65192320"/>
      </c:barChart>
      <c:catAx>
        <c:axId val="64940288"/>
        <c:scaling>
          <c:orientation val="minMax"/>
        </c:scaling>
        <c:delete val="0"/>
        <c:axPos val="b"/>
        <c:numFmt formatCode="General" sourceLinked="1"/>
        <c:majorTickMark val="out"/>
        <c:minorTickMark val="none"/>
        <c:tickLblPos val="nextTo"/>
        <c:txPr>
          <a:bodyPr/>
          <a:lstStyle/>
          <a:p>
            <a:pPr>
              <a:defRPr sz="1600" b="1"/>
            </a:pPr>
            <a:endParaRPr lang="en-US"/>
          </a:p>
        </c:txPr>
        <c:crossAx val="65192320"/>
        <c:crosses val="autoZero"/>
        <c:auto val="1"/>
        <c:lblAlgn val="ctr"/>
        <c:lblOffset val="100"/>
        <c:noMultiLvlLbl val="0"/>
      </c:catAx>
      <c:valAx>
        <c:axId val="65192320"/>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64940288"/>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3660726619703E-2"/>
          <c:y val="2.3250098097131251E-2"/>
          <c:w val="0.74680444745731289"/>
          <c:h val="0.90339564239147951"/>
        </c:manualLayout>
      </c:layout>
      <c:lineChart>
        <c:grouping val="standard"/>
        <c:varyColors val="0"/>
        <c:ser>
          <c:idx val="0"/>
          <c:order val="0"/>
          <c:tx>
            <c:v>Public calls for service</c:v>
          </c:tx>
          <c:marker>
            <c:symbol val="none"/>
          </c:marker>
          <c:cat>
            <c:numRef>
              <c:f>'Summary info'!$B$4:$M$4</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'Summary info'!$B$9:$M$9</c:f>
              <c:numCache>
                <c:formatCode>General</c:formatCode>
                <c:ptCount val="12"/>
                <c:pt idx="0">
                  <c:v>935</c:v>
                </c:pt>
                <c:pt idx="1">
                  <c:v>1081</c:v>
                </c:pt>
                <c:pt idx="2">
                  <c:v>1017</c:v>
                </c:pt>
                <c:pt idx="3">
                  <c:v>965</c:v>
                </c:pt>
                <c:pt idx="4">
                  <c:v>981</c:v>
                </c:pt>
                <c:pt idx="5">
                  <c:v>1035</c:v>
                </c:pt>
                <c:pt idx="6">
                  <c:v>918</c:v>
                </c:pt>
                <c:pt idx="7">
                  <c:v>966</c:v>
                </c:pt>
                <c:pt idx="8">
                  <c:v>919</c:v>
                </c:pt>
                <c:pt idx="9">
                  <c:v>890</c:v>
                </c:pt>
                <c:pt idx="10">
                  <c:v>993</c:v>
                </c:pt>
                <c:pt idx="11">
                  <c:v>939</c:v>
                </c:pt>
              </c:numCache>
            </c:numRef>
          </c:val>
          <c:smooth val="0"/>
        </c:ser>
        <c:ser>
          <c:idx val="1"/>
          <c:order val="1"/>
          <c:tx>
            <c:v>On View</c:v>
          </c:tx>
          <c:spPr>
            <a:ln>
              <a:solidFill>
                <a:srgbClr val="FF0000"/>
              </a:solidFill>
            </a:ln>
          </c:spPr>
          <c:marker>
            <c:symbol val="none"/>
          </c:marker>
          <c:val>
            <c:numRef>
              <c:f>'Summary info'!$B$6:$M$6</c:f>
              <c:numCache>
                <c:formatCode>General</c:formatCode>
                <c:ptCount val="12"/>
                <c:pt idx="0">
                  <c:v>493</c:v>
                </c:pt>
                <c:pt idx="1">
                  <c:v>894</c:v>
                </c:pt>
                <c:pt idx="2">
                  <c:v>791</c:v>
                </c:pt>
                <c:pt idx="3">
                  <c:v>905</c:v>
                </c:pt>
                <c:pt idx="4">
                  <c:v>781</c:v>
                </c:pt>
                <c:pt idx="5">
                  <c:v>759</c:v>
                </c:pt>
                <c:pt idx="6">
                  <c:v>633</c:v>
                </c:pt>
                <c:pt idx="7">
                  <c:v>615</c:v>
                </c:pt>
                <c:pt idx="8">
                  <c:v>757</c:v>
                </c:pt>
                <c:pt idx="9">
                  <c:v>501</c:v>
                </c:pt>
                <c:pt idx="10">
                  <c:v>451</c:v>
                </c:pt>
                <c:pt idx="11">
                  <c:v>768</c:v>
                </c:pt>
              </c:numCache>
            </c:numRef>
          </c:val>
          <c:smooth val="0"/>
        </c:ser>
        <c:dLbls>
          <c:showLegendKey val="0"/>
          <c:showVal val="0"/>
          <c:showCatName val="0"/>
          <c:showSerName val="0"/>
          <c:showPercent val="0"/>
          <c:showBubbleSize val="0"/>
        </c:dLbls>
        <c:marker val="1"/>
        <c:smooth val="0"/>
        <c:axId val="99247616"/>
        <c:axId val="99249152"/>
      </c:lineChart>
      <c:catAx>
        <c:axId val="99247616"/>
        <c:scaling>
          <c:orientation val="minMax"/>
        </c:scaling>
        <c:delete val="0"/>
        <c:axPos val="b"/>
        <c:numFmt formatCode="General" sourceLinked="1"/>
        <c:majorTickMark val="out"/>
        <c:minorTickMark val="none"/>
        <c:tickLblPos val="nextTo"/>
        <c:txPr>
          <a:bodyPr/>
          <a:lstStyle/>
          <a:p>
            <a:pPr>
              <a:defRPr sz="1600"/>
            </a:pPr>
            <a:endParaRPr lang="en-US"/>
          </a:p>
        </c:txPr>
        <c:crossAx val="99249152"/>
        <c:crosses val="autoZero"/>
        <c:auto val="1"/>
        <c:lblAlgn val="ctr"/>
        <c:lblOffset val="100"/>
        <c:noMultiLvlLbl val="0"/>
      </c:catAx>
      <c:valAx>
        <c:axId val="99249152"/>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992476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solidFill>
                  <a:schemeClr val="accent1">
                    <a:lumMod val="75000"/>
                  </a:schemeClr>
                </a:solidFill>
                <a:latin typeface="Lithograph" pitchFamily="2" charset="0"/>
              </a:rPr>
              <a:t>JANUARY</a:t>
            </a:r>
            <a:endParaRPr lang="en-US" sz="2400" dirty="0">
              <a:solidFill>
                <a:schemeClr val="accent1">
                  <a:lumMod val="75000"/>
                </a:schemeClr>
              </a:solidFill>
              <a:latin typeface="Lithograph" pitchFamily="2"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Sheet1!$A$4</c:f>
              <c:strCache>
                <c:ptCount val="1"/>
                <c:pt idx="0">
                  <c:v>Citations</c:v>
                </c:pt>
              </c:strCache>
            </c:strRef>
          </c:tx>
          <c:spPr>
            <a:solidFill>
              <a:schemeClr val="accent5">
                <a:lumMod val="75000"/>
              </a:schemeClr>
            </a:solidFill>
          </c:spPr>
          <c:invertIfNegative val="0"/>
          <c:dLbls>
            <c:dLbl>
              <c:idx val="0"/>
              <c:layout>
                <c:manualLayout>
                  <c:x val="9.5679012345679017E-3"/>
                  <c:y val="-0.38137072138254841"/>
                </c:manualLayout>
              </c:layout>
              <c:showLegendKey val="0"/>
              <c:showVal val="1"/>
              <c:showCatName val="0"/>
              <c:showSerName val="0"/>
              <c:showPercent val="0"/>
              <c:showBubbleSize val="0"/>
            </c:dLbl>
            <c:dLbl>
              <c:idx val="1"/>
              <c:layout>
                <c:manualLayout>
                  <c:x val="1.4197530864197531E-2"/>
                  <c:y val="-0.30324454552067243"/>
                </c:manualLayout>
              </c:layout>
              <c:showLegendKey val="0"/>
              <c:showVal val="1"/>
              <c:showCatName val="0"/>
              <c:showSerName val="0"/>
              <c:showPercent val="0"/>
              <c:showBubbleSize val="0"/>
            </c:dLbl>
            <c:dLbl>
              <c:idx val="2"/>
              <c:layout>
                <c:manualLayout>
                  <c:x val="1.1111111111111112E-2"/>
                  <c:y val="-0.22048902438078524"/>
                </c:manualLayout>
              </c:layout>
              <c:showLegendKey val="0"/>
              <c:showVal val="1"/>
              <c:showCatName val="0"/>
              <c:showSerName val="0"/>
              <c:showPercent val="0"/>
              <c:showBubbleSize val="0"/>
            </c:dLbl>
            <c:dLbl>
              <c:idx val="3"/>
              <c:layout>
                <c:manualLayout>
                  <c:x val="9.5679012345679017E-3"/>
                  <c:y val="-0.28993339603897922"/>
                </c:manualLayout>
              </c:layout>
              <c:showLegendKey val="0"/>
              <c:showVal val="1"/>
              <c:showCatName val="0"/>
              <c:showSerName val="0"/>
              <c:showPercent val="0"/>
              <c:showBubbleSize val="0"/>
            </c:dLbl>
            <c:dLbl>
              <c:idx val="4"/>
              <c:layout>
                <c:manualLayout>
                  <c:x val="1.2654320987654321E-2"/>
                  <c:y val="-0.32373050938519887"/>
                </c:manualLayout>
              </c:layout>
              <c:showLegendKey val="0"/>
              <c:showVal val="1"/>
              <c:showCatName val="0"/>
              <c:showSerName val="0"/>
              <c:showPercent val="0"/>
              <c:showBubbleSize val="0"/>
            </c:dLbl>
            <c:txPr>
              <a:bodyPr anchor="t" anchorCtr="0"/>
              <a:lstStyle/>
              <a:p>
                <a:pPr>
                  <a:defRPr sz="1800" b="1"/>
                </a:pPr>
                <a:endParaRPr lang="en-US"/>
              </a:p>
            </c:txPr>
            <c:showLegendKey val="0"/>
            <c:showVal val="1"/>
            <c:showCatName val="0"/>
            <c:showSerName val="0"/>
            <c:showPercent val="0"/>
            <c:showBubbleSize val="0"/>
            <c:showLeaderLines val="0"/>
          </c:dLbls>
          <c:cat>
            <c:numRef>
              <c:f>Sheet1!$B$3:$F$3</c:f>
              <c:numCache>
                <c:formatCode>General</c:formatCode>
                <c:ptCount val="5"/>
                <c:pt idx="0">
                  <c:v>2009</c:v>
                </c:pt>
                <c:pt idx="1">
                  <c:v>2010</c:v>
                </c:pt>
                <c:pt idx="2">
                  <c:v>2011</c:v>
                </c:pt>
                <c:pt idx="3">
                  <c:v>2012</c:v>
                </c:pt>
                <c:pt idx="4">
                  <c:v>2013</c:v>
                </c:pt>
              </c:numCache>
            </c:numRef>
          </c:cat>
          <c:val>
            <c:numRef>
              <c:f>Sheet1!$B$4:$F$4</c:f>
              <c:numCache>
                <c:formatCode>General</c:formatCode>
                <c:ptCount val="5"/>
                <c:pt idx="0">
                  <c:v>218</c:v>
                </c:pt>
                <c:pt idx="1">
                  <c:v>165</c:v>
                </c:pt>
                <c:pt idx="2">
                  <c:v>110</c:v>
                </c:pt>
                <c:pt idx="3">
                  <c:v>162</c:v>
                </c:pt>
                <c:pt idx="4">
                  <c:v>181</c:v>
                </c:pt>
              </c:numCache>
            </c:numRef>
          </c:val>
        </c:ser>
        <c:dLbls>
          <c:showLegendKey val="0"/>
          <c:showVal val="1"/>
          <c:showCatName val="0"/>
          <c:showSerName val="0"/>
          <c:showPercent val="0"/>
          <c:showBubbleSize val="0"/>
        </c:dLbls>
        <c:gapWidth val="150"/>
        <c:shape val="cylinder"/>
        <c:axId val="95193728"/>
        <c:axId val="95213056"/>
        <c:axId val="0"/>
      </c:bar3DChart>
      <c:catAx>
        <c:axId val="95193728"/>
        <c:scaling>
          <c:orientation val="minMax"/>
        </c:scaling>
        <c:delete val="0"/>
        <c:axPos val="b"/>
        <c:numFmt formatCode="General" sourceLinked="1"/>
        <c:majorTickMark val="out"/>
        <c:minorTickMark val="none"/>
        <c:tickLblPos val="nextTo"/>
        <c:txPr>
          <a:bodyPr/>
          <a:lstStyle/>
          <a:p>
            <a:pPr>
              <a:defRPr sz="1800"/>
            </a:pPr>
            <a:endParaRPr lang="en-US"/>
          </a:p>
        </c:txPr>
        <c:crossAx val="95213056"/>
        <c:crosses val="autoZero"/>
        <c:auto val="1"/>
        <c:lblAlgn val="ctr"/>
        <c:lblOffset val="100"/>
        <c:noMultiLvlLbl val="0"/>
      </c:catAx>
      <c:valAx>
        <c:axId val="95213056"/>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951937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1">
                    <a:lumMod val="75000"/>
                  </a:schemeClr>
                </a:solidFill>
              </a:defRPr>
            </a:pPr>
            <a:r>
              <a:rPr lang="en-US" sz="2400" dirty="0" smtClean="0">
                <a:solidFill>
                  <a:schemeClr val="accent1">
                    <a:lumMod val="75000"/>
                  </a:schemeClr>
                </a:solidFill>
                <a:latin typeface="Lithograph" pitchFamily="2" charset="0"/>
              </a:rPr>
              <a:t>FEBRUARY</a:t>
            </a:r>
            <a:endParaRPr lang="en-US" sz="2400" dirty="0">
              <a:solidFill>
                <a:schemeClr val="accent1">
                  <a:lumMod val="75000"/>
                </a:schemeClr>
              </a:solidFill>
              <a:latin typeface="Lithograph" pitchFamily="2" charset="0"/>
            </a:endParaRPr>
          </a:p>
        </c:rich>
      </c:tx>
      <c:layout/>
      <c:overlay val="0"/>
    </c:title>
    <c:autoTitleDeleted val="0"/>
    <c:plotArea>
      <c:layout/>
      <c:lineChart>
        <c:grouping val="stacked"/>
        <c:varyColors val="0"/>
        <c:ser>
          <c:idx val="0"/>
          <c:order val="0"/>
          <c:tx>
            <c:strRef>
              <c:f>Sheet1!$A$24</c:f>
              <c:strCache>
                <c:ptCount val="1"/>
                <c:pt idx="0">
                  <c:v>Calls</c:v>
                </c:pt>
              </c:strCache>
            </c:strRef>
          </c:tx>
          <c:spPr>
            <a:ln>
              <a:solidFill>
                <a:schemeClr val="accent1">
                  <a:lumMod val="75000"/>
                </a:schemeClr>
              </a:solidFill>
            </a:ln>
          </c:spPr>
          <c:marker>
            <c:spPr>
              <a:solidFill>
                <a:schemeClr val="accent1">
                  <a:lumMod val="50000"/>
                </a:schemeClr>
              </a:solidFill>
              <a:ln>
                <a:solidFill>
                  <a:schemeClr val="accent1">
                    <a:lumMod val="75000"/>
                  </a:schemeClr>
                </a:solidFill>
              </a:ln>
            </c:spPr>
          </c:marker>
          <c:cat>
            <c:numRef>
              <c:f>Sheet1!$B$23:$F$23</c:f>
              <c:numCache>
                <c:formatCode>General</c:formatCode>
                <c:ptCount val="5"/>
                <c:pt idx="0">
                  <c:v>2009</c:v>
                </c:pt>
                <c:pt idx="1">
                  <c:v>2010</c:v>
                </c:pt>
                <c:pt idx="2">
                  <c:v>2011</c:v>
                </c:pt>
                <c:pt idx="3">
                  <c:v>2012</c:v>
                </c:pt>
                <c:pt idx="4">
                  <c:v>2013</c:v>
                </c:pt>
              </c:numCache>
            </c:numRef>
          </c:cat>
          <c:val>
            <c:numRef>
              <c:f>Sheet1!$B$24:$F$24</c:f>
              <c:numCache>
                <c:formatCode>General</c:formatCode>
                <c:ptCount val="5"/>
                <c:pt idx="0">
                  <c:v>485</c:v>
                </c:pt>
                <c:pt idx="1">
                  <c:v>563</c:v>
                </c:pt>
                <c:pt idx="2">
                  <c:v>466</c:v>
                </c:pt>
                <c:pt idx="3">
                  <c:v>468</c:v>
                </c:pt>
                <c:pt idx="4">
                  <c:v>550</c:v>
                </c:pt>
              </c:numCache>
            </c:numRef>
          </c:val>
          <c:smooth val="0"/>
        </c:ser>
        <c:dLbls>
          <c:showLegendKey val="0"/>
          <c:showVal val="0"/>
          <c:showCatName val="0"/>
          <c:showSerName val="0"/>
          <c:showPercent val="0"/>
          <c:showBubbleSize val="0"/>
        </c:dLbls>
        <c:marker val="1"/>
        <c:smooth val="0"/>
        <c:axId val="94013312"/>
        <c:axId val="94015488"/>
      </c:lineChart>
      <c:catAx>
        <c:axId val="94013312"/>
        <c:scaling>
          <c:orientation val="minMax"/>
        </c:scaling>
        <c:delete val="0"/>
        <c:axPos val="b"/>
        <c:numFmt formatCode="General" sourceLinked="1"/>
        <c:majorTickMark val="out"/>
        <c:minorTickMark val="none"/>
        <c:tickLblPos val="nextTo"/>
        <c:txPr>
          <a:bodyPr/>
          <a:lstStyle/>
          <a:p>
            <a:pPr>
              <a:defRPr sz="1400"/>
            </a:pPr>
            <a:endParaRPr lang="en-US"/>
          </a:p>
        </c:txPr>
        <c:crossAx val="94015488"/>
        <c:crosses val="autoZero"/>
        <c:auto val="1"/>
        <c:lblAlgn val="ctr"/>
        <c:lblOffset val="100"/>
        <c:noMultiLvlLbl val="0"/>
      </c:catAx>
      <c:valAx>
        <c:axId val="94015488"/>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94013312"/>
        <c:crosses val="autoZero"/>
        <c:crossBetween val="between"/>
      </c:valAx>
      <c:spPr>
        <a:solidFill>
          <a:schemeClr val="bg1"/>
        </a:solidFill>
      </c:spPr>
    </c:plotArea>
    <c:legend>
      <c:legendPos val="r"/>
      <c:layout/>
      <c:overlay val="0"/>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solidFill>
                  <a:schemeClr val="accent1">
                    <a:lumMod val="75000"/>
                  </a:schemeClr>
                </a:solidFill>
                <a:latin typeface="Lithograph" pitchFamily="2" charset="0"/>
              </a:rPr>
              <a:t>FEBRUARY</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Sheet1!$A$24</c:f>
              <c:strCache>
                <c:ptCount val="1"/>
                <c:pt idx="0">
                  <c:v>Citations</c:v>
                </c:pt>
              </c:strCache>
            </c:strRef>
          </c:tx>
          <c:spPr>
            <a:solidFill>
              <a:schemeClr val="accent5">
                <a:lumMod val="75000"/>
              </a:schemeClr>
            </a:solidFill>
          </c:spPr>
          <c:invertIfNegative val="0"/>
          <c:dLbls>
            <c:dLbl>
              <c:idx val="0"/>
              <c:layout>
                <c:manualLayout>
                  <c:x val="9.2592592592592587E-3"/>
                  <c:y val="-0.38336110507276377"/>
                </c:manualLayout>
              </c:layout>
              <c:spPr/>
              <c:txPr>
                <a:bodyPr/>
                <a:lstStyle/>
                <a:p>
                  <a:pPr>
                    <a:defRPr sz="1800" b="1"/>
                  </a:pPr>
                  <a:endParaRPr lang="en-US"/>
                </a:p>
              </c:txPr>
              <c:showLegendKey val="0"/>
              <c:showVal val="1"/>
              <c:showCatName val="0"/>
              <c:showSerName val="0"/>
              <c:showPercent val="0"/>
              <c:showBubbleSize val="0"/>
            </c:dLbl>
            <c:dLbl>
              <c:idx val="1"/>
              <c:layout>
                <c:manualLayout>
                  <c:x val="1.2345679012345678E-2"/>
                  <c:y val="-0.28485859890823417"/>
                </c:manualLayout>
              </c:layout>
              <c:spPr/>
              <c:txPr>
                <a:bodyPr/>
                <a:lstStyle/>
                <a:p>
                  <a:pPr>
                    <a:defRPr sz="1800" b="1"/>
                  </a:pPr>
                  <a:endParaRPr lang="en-US"/>
                </a:p>
              </c:txPr>
              <c:showLegendKey val="0"/>
              <c:showVal val="1"/>
              <c:showCatName val="0"/>
              <c:showSerName val="0"/>
              <c:showPercent val="0"/>
              <c:showBubbleSize val="0"/>
            </c:dLbl>
            <c:dLbl>
              <c:idx val="2"/>
              <c:layout>
                <c:manualLayout>
                  <c:x val="1.3888888888888888E-2"/>
                  <c:y val="-0.26356075973752507"/>
                </c:manualLayout>
              </c:layout>
              <c:spPr/>
              <c:txPr>
                <a:bodyPr/>
                <a:lstStyle/>
                <a:p>
                  <a:pPr>
                    <a:defRPr sz="1800" b="1"/>
                  </a:pPr>
                  <a:endParaRPr lang="en-US"/>
                </a:p>
              </c:txPr>
              <c:showLegendKey val="0"/>
              <c:showVal val="1"/>
              <c:showCatName val="0"/>
              <c:showSerName val="0"/>
              <c:showPercent val="0"/>
              <c:showBubbleSize val="0"/>
            </c:dLbl>
            <c:dLbl>
              <c:idx val="3"/>
              <c:layout>
                <c:manualLayout>
                  <c:x val="1.0802469135802469E-2"/>
                  <c:y val="-0.38069887517642514"/>
                </c:manualLayout>
              </c:layout>
              <c:spPr/>
              <c:txPr>
                <a:bodyPr/>
                <a:lstStyle/>
                <a:p>
                  <a:pPr>
                    <a:defRPr sz="1800" b="1"/>
                  </a:pPr>
                  <a:endParaRPr lang="en-US"/>
                </a:p>
              </c:txPr>
              <c:showLegendKey val="0"/>
              <c:showVal val="1"/>
              <c:showCatName val="0"/>
              <c:showSerName val="0"/>
              <c:showPercent val="0"/>
              <c:showBubbleSize val="0"/>
            </c:dLbl>
            <c:dLbl>
              <c:idx val="4"/>
              <c:layout>
                <c:manualLayout>
                  <c:x val="1.3888888888888888E-2"/>
                  <c:y val="-0.34076542673134558"/>
                </c:manualLayout>
              </c:layout>
              <c:spPr/>
              <c:txPr>
                <a:bodyPr/>
                <a:lstStyle/>
                <a:p>
                  <a:pPr>
                    <a:defRPr sz="1800" b="1"/>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numRef>
              <c:f>Sheet1!$B$23:$F$23</c:f>
              <c:numCache>
                <c:formatCode>General</c:formatCode>
                <c:ptCount val="5"/>
                <c:pt idx="0">
                  <c:v>2009</c:v>
                </c:pt>
                <c:pt idx="1">
                  <c:v>2010</c:v>
                </c:pt>
                <c:pt idx="2">
                  <c:v>2011</c:v>
                </c:pt>
                <c:pt idx="3">
                  <c:v>2012</c:v>
                </c:pt>
                <c:pt idx="4">
                  <c:v>2013</c:v>
                </c:pt>
              </c:numCache>
            </c:numRef>
          </c:cat>
          <c:val>
            <c:numRef>
              <c:f>Sheet1!$B$24:$F$24</c:f>
              <c:numCache>
                <c:formatCode>General</c:formatCode>
                <c:ptCount val="5"/>
                <c:pt idx="0">
                  <c:v>237</c:v>
                </c:pt>
                <c:pt idx="1">
                  <c:v>167</c:v>
                </c:pt>
                <c:pt idx="2">
                  <c:v>147</c:v>
                </c:pt>
                <c:pt idx="3">
                  <c:v>236</c:v>
                </c:pt>
                <c:pt idx="4">
                  <c:v>209</c:v>
                </c:pt>
              </c:numCache>
            </c:numRef>
          </c:val>
        </c:ser>
        <c:dLbls>
          <c:showLegendKey val="0"/>
          <c:showVal val="0"/>
          <c:showCatName val="0"/>
          <c:showSerName val="0"/>
          <c:showPercent val="0"/>
          <c:showBubbleSize val="0"/>
        </c:dLbls>
        <c:gapWidth val="150"/>
        <c:shape val="cylinder"/>
        <c:axId val="98983936"/>
        <c:axId val="98985472"/>
        <c:axId val="0"/>
      </c:bar3DChart>
      <c:catAx>
        <c:axId val="98983936"/>
        <c:scaling>
          <c:orientation val="minMax"/>
        </c:scaling>
        <c:delete val="0"/>
        <c:axPos val="b"/>
        <c:numFmt formatCode="General" sourceLinked="1"/>
        <c:majorTickMark val="out"/>
        <c:minorTickMark val="none"/>
        <c:tickLblPos val="nextTo"/>
        <c:txPr>
          <a:bodyPr/>
          <a:lstStyle/>
          <a:p>
            <a:pPr>
              <a:defRPr sz="1800"/>
            </a:pPr>
            <a:endParaRPr lang="en-US"/>
          </a:p>
        </c:txPr>
        <c:crossAx val="98985472"/>
        <c:crosses val="autoZero"/>
        <c:auto val="1"/>
        <c:lblAlgn val="ctr"/>
        <c:lblOffset val="100"/>
        <c:noMultiLvlLbl val="0"/>
      </c:catAx>
      <c:valAx>
        <c:axId val="98985472"/>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989839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smtClean="0">
                <a:solidFill>
                  <a:schemeClr val="accent1">
                    <a:lumMod val="75000"/>
                  </a:schemeClr>
                </a:solidFill>
                <a:latin typeface="Lithograph" pitchFamily="2" charset="0"/>
              </a:rPr>
              <a:t>MARCH</a:t>
            </a:r>
            <a:endParaRPr lang="en-US" sz="2400" dirty="0">
              <a:solidFill>
                <a:schemeClr val="accent1">
                  <a:lumMod val="75000"/>
                </a:schemeClr>
              </a:solidFill>
              <a:latin typeface="Lithograph" pitchFamily="2" charset="0"/>
            </a:endParaRPr>
          </a:p>
        </c:rich>
      </c:tx>
      <c:layout/>
      <c:overlay val="0"/>
    </c:title>
    <c:autoTitleDeleted val="0"/>
    <c:plotArea>
      <c:layout/>
      <c:lineChart>
        <c:grouping val="stacked"/>
        <c:varyColors val="0"/>
        <c:ser>
          <c:idx val="0"/>
          <c:order val="0"/>
          <c:tx>
            <c:strRef>
              <c:f>Sheet1!$A$43</c:f>
              <c:strCache>
                <c:ptCount val="1"/>
                <c:pt idx="0">
                  <c:v>Calls</c:v>
                </c:pt>
              </c:strCache>
            </c:strRef>
          </c:tx>
          <c:marker>
            <c:spPr>
              <a:solidFill>
                <a:schemeClr val="accent1">
                  <a:lumMod val="50000"/>
                </a:schemeClr>
              </a:solidFill>
            </c:spPr>
          </c:marker>
          <c:cat>
            <c:numRef>
              <c:f>Sheet1!$B$42:$F$42</c:f>
              <c:numCache>
                <c:formatCode>General</c:formatCode>
                <c:ptCount val="5"/>
                <c:pt idx="0">
                  <c:v>2009</c:v>
                </c:pt>
                <c:pt idx="1">
                  <c:v>2010</c:v>
                </c:pt>
                <c:pt idx="2">
                  <c:v>2011</c:v>
                </c:pt>
                <c:pt idx="3">
                  <c:v>2012</c:v>
                </c:pt>
                <c:pt idx="4">
                  <c:v>2013</c:v>
                </c:pt>
              </c:numCache>
            </c:numRef>
          </c:cat>
          <c:val>
            <c:numRef>
              <c:f>Sheet1!$B$43:$F$43</c:f>
              <c:numCache>
                <c:formatCode>General</c:formatCode>
                <c:ptCount val="5"/>
                <c:pt idx="0">
                  <c:v>541</c:v>
                </c:pt>
                <c:pt idx="1">
                  <c:v>628</c:v>
                </c:pt>
                <c:pt idx="2">
                  <c:v>475</c:v>
                </c:pt>
                <c:pt idx="3">
                  <c:v>495</c:v>
                </c:pt>
                <c:pt idx="4">
                  <c:v>580</c:v>
                </c:pt>
              </c:numCache>
            </c:numRef>
          </c:val>
          <c:smooth val="0"/>
        </c:ser>
        <c:dLbls>
          <c:showLegendKey val="0"/>
          <c:showVal val="0"/>
          <c:showCatName val="0"/>
          <c:showSerName val="0"/>
          <c:showPercent val="0"/>
          <c:showBubbleSize val="0"/>
        </c:dLbls>
        <c:marker val="1"/>
        <c:smooth val="0"/>
        <c:axId val="99007104"/>
        <c:axId val="99006336"/>
      </c:lineChart>
      <c:catAx>
        <c:axId val="99007104"/>
        <c:scaling>
          <c:orientation val="minMax"/>
        </c:scaling>
        <c:delete val="0"/>
        <c:axPos val="b"/>
        <c:numFmt formatCode="General" sourceLinked="1"/>
        <c:majorTickMark val="out"/>
        <c:minorTickMark val="none"/>
        <c:tickLblPos val="nextTo"/>
        <c:txPr>
          <a:bodyPr/>
          <a:lstStyle/>
          <a:p>
            <a:pPr>
              <a:defRPr sz="1400"/>
            </a:pPr>
            <a:endParaRPr lang="en-US"/>
          </a:p>
        </c:txPr>
        <c:crossAx val="99006336"/>
        <c:crosses val="autoZero"/>
        <c:auto val="1"/>
        <c:lblAlgn val="ctr"/>
        <c:lblOffset val="100"/>
        <c:noMultiLvlLbl val="0"/>
      </c:catAx>
      <c:valAx>
        <c:axId val="9900633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99007104"/>
        <c:crosses val="autoZero"/>
        <c:crossBetween val="between"/>
      </c:valAx>
    </c:plotArea>
    <c:legend>
      <c:legendPos val="r"/>
      <c:layout/>
      <c:overlay val="0"/>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Lithograph" pitchFamily="2" charset="0"/>
              </a:defRPr>
            </a:pPr>
            <a:r>
              <a:rPr lang="en-US" sz="2400" dirty="0" smtClean="0">
                <a:solidFill>
                  <a:schemeClr val="accent1">
                    <a:lumMod val="75000"/>
                  </a:schemeClr>
                </a:solidFill>
                <a:latin typeface="Lithograph" pitchFamily="2" charset="0"/>
              </a:rPr>
              <a:t>MARCH</a:t>
            </a:r>
            <a:endParaRPr lang="en-US" sz="2400" dirty="0">
              <a:solidFill>
                <a:schemeClr val="accent1">
                  <a:lumMod val="75000"/>
                </a:schemeClr>
              </a:solidFill>
              <a:latin typeface="Lithograph" pitchFamily="2"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Sheet1!$A$44</c:f>
              <c:strCache>
                <c:ptCount val="1"/>
                <c:pt idx="0">
                  <c:v>Citations</c:v>
                </c:pt>
              </c:strCache>
            </c:strRef>
          </c:tx>
          <c:spPr>
            <a:solidFill>
              <a:schemeClr val="accent5">
                <a:lumMod val="75000"/>
              </a:schemeClr>
            </a:solidFill>
          </c:spPr>
          <c:invertIfNegative val="0"/>
          <c:dLbls>
            <c:dLbl>
              <c:idx val="0"/>
              <c:layout>
                <c:manualLayout>
                  <c:x val="1.0057471264367816E-2"/>
                  <c:y val="-1.6393442622950821E-2"/>
                </c:manualLayout>
              </c:layout>
              <c:tx>
                <c:rich>
                  <a:bodyPr/>
                  <a:lstStyle/>
                  <a:p>
                    <a:r>
                      <a:rPr lang="en-US" dirty="0" smtClean="0"/>
                      <a:t>67</a:t>
                    </a:r>
                    <a:endParaRPr lang="en-US" dirty="0"/>
                  </a:p>
                </c:rich>
              </c:tx>
              <c:showLegendKey val="0"/>
              <c:showVal val="1"/>
              <c:showCatName val="0"/>
              <c:showSerName val="0"/>
              <c:showPercent val="0"/>
              <c:showBubbleSize val="0"/>
            </c:dLbl>
            <c:dLbl>
              <c:idx val="1"/>
              <c:layout>
                <c:manualLayout>
                  <c:x val="1.5804597701149427E-2"/>
                  <c:y val="-1.3661202185792349E-2"/>
                </c:manualLayout>
              </c:layout>
              <c:tx>
                <c:rich>
                  <a:bodyPr/>
                  <a:lstStyle/>
                  <a:p>
                    <a:r>
                      <a:rPr lang="en-US" dirty="0" smtClean="0"/>
                      <a:t>125</a:t>
                    </a:r>
                    <a:endParaRPr lang="en-US" dirty="0"/>
                  </a:p>
                </c:rich>
              </c:tx>
              <c:showLegendKey val="0"/>
              <c:showVal val="1"/>
              <c:showCatName val="0"/>
              <c:showSerName val="0"/>
              <c:showPercent val="0"/>
              <c:showBubbleSize val="0"/>
            </c:dLbl>
            <c:dLbl>
              <c:idx val="2"/>
              <c:layout>
                <c:manualLayout>
                  <c:x val="8.6206896551724137E-3"/>
                  <c:y val="-1.912568306010929E-2"/>
                </c:manualLayout>
              </c:layout>
              <c:showLegendKey val="0"/>
              <c:showVal val="1"/>
              <c:showCatName val="0"/>
              <c:showSerName val="0"/>
              <c:showPercent val="0"/>
              <c:showBubbleSize val="0"/>
            </c:dLbl>
            <c:dLbl>
              <c:idx val="3"/>
              <c:layout>
                <c:manualLayout>
                  <c:x val="1.1494252873563218E-2"/>
                  <c:y val="-1.6393442622950821E-2"/>
                </c:manualLayout>
              </c:layout>
              <c:tx>
                <c:rich>
                  <a:bodyPr/>
                  <a:lstStyle/>
                  <a:p>
                    <a:r>
                      <a:rPr lang="en-US" dirty="0" smtClean="0"/>
                      <a:t>64</a:t>
                    </a:r>
                    <a:endParaRPr lang="en-US" dirty="0"/>
                  </a:p>
                </c:rich>
              </c:tx>
              <c:showLegendKey val="0"/>
              <c:showVal val="1"/>
              <c:showCatName val="0"/>
              <c:showSerName val="0"/>
              <c:showPercent val="0"/>
              <c:showBubbleSize val="0"/>
            </c:dLbl>
            <c:dLbl>
              <c:idx val="4"/>
              <c:layout>
                <c:manualLayout>
                  <c:x val="1.2931034482758621E-2"/>
                  <c:y val="-1.912568306010929E-2"/>
                </c:manualLayout>
              </c:layout>
              <c:tx>
                <c:rich>
                  <a:bodyPr/>
                  <a:lstStyle/>
                  <a:p>
                    <a:r>
                      <a:rPr lang="en-US" dirty="0" smtClean="0"/>
                      <a:t>99</a:t>
                    </a:r>
                    <a:endParaRPr lang="en-US" dirty="0"/>
                  </a:p>
                </c:rich>
              </c:tx>
              <c:showLegendKey val="0"/>
              <c:showVal val="1"/>
              <c:showCatName val="0"/>
              <c:showSerName val="0"/>
              <c:showPercent val="0"/>
              <c:showBubbleSize val="0"/>
            </c:dLbl>
            <c:txPr>
              <a:bodyPr/>
              <a:lstStyle/>
              <a:p>
                <a:pPr>
                  <a:defRPr sz="1800" b="1"/>
                </a:pPr>
                <a:endParaRPr lang="en-US"/>
              </a:p>
            </c:txPr>
            <c:showLegendKey val="0"/>
            <c:showVal val="1"/>
            <c:showCatName val="0"/>
            <c:showSerName val="0"/>
            <c:showPercent val="0"/>
            <c:showBubbleSize val="0"/>
            <c:showLeaderLines val="0"/>
          </c:dLbls>
          <c:cat>
            <c:numRef>
              <c:f>Sheet1!$B$43:$F$43</c:f>
              <c:numCache>
                <c:formatCode>General</c:formatCode>
                <c:ptCount val="5"/>
                <c:pt idx="0">
                  <c:v>2009</c:v>
                </c:pt>
                <c:pt idx="1">
                  <c:v>2010</c:v>
                </c:pt>
                <c:pt idx="2">
                  <c:v>2011</c:v>
                </c:pt>
                <c:pt idx="3">
                  <c:v>2012</c:v>
                </c:pt>
                <c:pt idx="4">
                  <c:v>2013</c:v>
                </c:pt>
              </c:numCache>
            </c:numRef>
          </c:cat>
          <c:val>
            <c:numRef>
              <c:f>Sheet1!$B$44:$F$44</c:f>
              <c:numCache>
                <c:formatCode>General</c:formatCode>
                <c:ptCount val="5"/>
                <c:pt idx="0">
                  <c:v>63</c:v>
                </c:pt>
                <c:pt idx="1">
                  <c:v>120</c:v>
                </c:pt>
                <c:pt idx="2">
                  <c:v>71</c:v>
                </c:pt>
                <c:pt idx="3">
                  <c:v>63</c:v>
                </c:pt>
                <c:pt idx="4">
                  <c:v>98</c:v>
                </c:pt>
              </c:numCache>
            </c:numRef>
          </c:val>
        </c:ser>
        <c:dLbls>
          <c:showLegendKey val="0"/>
          <c:showVal val="0"/>
          <c:showCatName val="0"/>
          <c:showSerName val="0"/>
          <c:showPercent val="0"/>
          <c:showBubbleSize val="0"/>
        </c:dLbls>
        <c:gapWidth val="150"/>
        <c:shape val="cylinder"/>
        <c:axId val="95262592"/>
        <c:axId val="95264128"/>
        <c:axId val="0"/>
      </c:bar3DChart>
      <c:catAx>
        <c:axId val="95262592"/>
        <c:scaling>
          <c:orientation val="minMax"/>
        </c:scaling>
        <c:delete val="0"/>
        <c:axPos val="b"/>
        <c:numFmt formatCode="General" sourceLinked="1"/>
        <c:majorTickMark val="out"/>
        <c:minorTickMark val="none"/>
        <c:tickLblPos val="nextTo"/>
        <c:txPr>
          <a:bodyPr/>
          <a:lstStyle/>
          <a:p>
            <a:pPr>
              <a:defRPr sz="1800"/>
            </a:pPr>
            <a:endParaRPr lang="en-US"/>
          </a:p>
        </c:txPr>
        <c:crossAx val="95264128"/>
        <c:crosses val="autoZero"/>
        <c:auto val="1"/>
        <c:lblAlgn val="ctr"/>
        <c:lblOffset val="100"/>
        <c:noMultiLvlLbl val="0"/>
      </c:catAx>
      <c:valAx>
        <c:axId val="95264128"/>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952625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chemeClr val="accent1">
                    <a:lumMod val="75000"/>
                  </a:schemeClr>
                </a:solidFill>
                <a:latin typeface="Lithograph" pitchFamily="2" charset="0"/>
              </a:rPr>
              <a:t>10-year</a:t>
            </a:r>
            <a:r>
              <a:rPr lang="en-US" baseline="0" dirty="0" smtClean="0">
                <a:solidFill>
                  <a:schemeClr val="accent1">
                    <a:lumMod val="75000"/>
                  </a:schemeClr>
                </a:solidFill>
                <a:latin typeface="Lithograph" pitchFamily="2" charset="0"/>
              </a:rPr>
              <a:t> comparison</a:t>
            </a:r>
            <a:endParaRPr lang="en-US" dirty="0">
              <a:solidFill>
                <a:schemeClr val="accent1">
                  <a:lumMod val="75000"/>
                </a:schemeClr>
              </a:solidFill>
              <a:latin typeface="Lithograph" pitchFamily="2" charset="0"/>
            </a:endParaRPr>
          </a:p>
        </c:rich>
      </c:tx>
      <c:layout>
        <c:manualLayout>
          <c:xMode val="edge"/>
          <c:yMode val="edge"/>
          <c:x val="0.21462222222222221"/>
          <c:y val="1.3271400132714002E-2"/>
        </c:manualLayout>
      </c:layout>
      <c:overlay val="0"/>
    </c:title>
    <c:autoTitleDeleted val="0"/>
    <c:plotArea>
      <c:layout/>
      <c:lineChart>
        <c:grouping val="standard"/>
        <c:varyColors val="0"/>
        <c:ser>
          <c:idx val="0"/>
          <c:order val="0"/>
          <c:tx>
            <c:strRef>
              <c:f>Sheet1!$A$4</c:f>
              <c:strCache>
                <c:ptCount val="1"/>
                <c:pt idx="0">
                  <c:v>Totals Calls</c:v>
                </c:pt>
              </c:strCache>
            </c:strRef>
          </c:tx>
          <c:cat>
            <c:numRef>
              <c:f>Sheet1!$B$3:$K$3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Sheet1!$B$4:$K$4</c:f>
              <c:numCache>
                <c:formatCode>General</c:formatCode>
                <c:ptCount val="10"/>
                <c:pt idx="0">
                  <c:v>8011</c:v>
                </c:pt>
                <c:pt idx="1">
                  <c:v>7571</c:v>
                </c:pt>
                <c:pt idx="2">
                  <c:v>7936</c:v>
                </c:pt>
                <c:pt idx="3">
                  <c:v>7632</c:v>
                </c:pt>
                <c:pt idx="4">
                  <c:v>7556</c:v>
                </c:pt>
                <c:pt idx="5">
                  <c:v>7060</c:v>
                </c:pt>
                <c:pt idx="6">
                  <c:v>6892</c:v>
                </c:pt>
                <c:pt idx="7">
                  <c:v>6847</c:v>
                </c:pt>
                <c:pt idx="8">
                  <c:v>6172</c:v>
                </c:pt>
                <c:pt idx="9">
                  <c:v>5919</c:v>
                </c:pt>
              </c:numCache>
            </c:numRef>
          </c:val>
          <c:smooth val="0"/>
        </c:ser>
        <c:dLbls>
          <c:showLegendKey val="0"/>
          <c:showVal val="0"/>
          <c:showCatName val="0"/>
          <c:showSerName val="0"/>
          <c:showPercent val="0"/>
          <c:showBubbleSize val="0"/>
        </c:dLbls>
        <c:marker val="1"/>
        <c:smooth val="0"/>
        <c:axId val="98718080"/>
        <c:axId val="98719616"/>
      </c:lineChart>
      <c:catAx>
        <c:axId val="98718080"/>
        <c:scaling>
          <c:orientation val="minMax"/>
        </c:scaling>
        <c:delete val="0"/>
        <c:axPos val="b"/>
        <c:numFmt formatCode="General" sourceLinked="1"/>
        <c:majorTickMark val="out"/>
        <c:minorTickMark val="none"/>
        <c:tickLblPos val="nextTo"/>
        <c:txPr>
          <a:bodyPr/>
          <a:lstStyle/>
          <a:p>
            <a:pPr>
              <a:defRPr sz="1200"/>
            </a:pPr>
            <a:endParaRPr lang="en-US"/>
          </a:p>
        </c:txPr>
        <c:crossAx val="98719616"/>
        <c:crosses val="autoZero"/>
        <c:auto val="1"/>
        <c:lblAlgn val="ctr"/>
        <c:lblOffset val="100"/>
        <c:noMultiLvlLbl val="0"/>
      </c:catAx>
      <c:valAx>
        <c:axId val="98719616"/>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987180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solidFill>
                  <a:schemeClr val="accent1">
                    <a:lumMod val="75000"/>
                  </a:schemeClr>
                </a:solidFill>
                <a:latin typeface="Lithograph" pitchFamily="2" charset="0"/>
              </a:rPr>
              <a:t>10-YEAR</a:t>
            </a:r>
            <a:r>
              <a:rPr lang="en-US" sz="2000" baseline="0" dirty="0" smtClean="0">
                <a:solidFill>
                  <a:schemeClr val="accent1">
                    <a:lumMod val="75000"/>
                  </a:schemeClr>
                </a:solidFill>
                <a:latin typeface="Lithograph" pitchFamily="2" charset="0"/>
              </a:rPr>
              <a:t> COMPARISON</a:t>
            </a:r>
            <a:endParaRPr lang="en-US" sz="2000" dirty="0">
              <a:solidFill>
                <a:schemeClr val="accent1">
                  <a:lumMod val="75000"/>
                </a:schemeClr>
              </a:solidFill>
              <a:latin typeface="Lithograph" pitchFamily="2" charset="0"/>
            </a:endParaRPr>
          </a:p>
        </c:rich>
      </c:tx>
      <c:layout/>
      <c:overlay val="0"/>
    </c:title>
    <c:autoTitleDeleted val="0"/>
    <c:plotArea>
      <c:layout/>
      <c:lineChart>
        <c:grouping val="standard"/>
        <c:varyColors val="0"/>
        <c:ser>
          <c:idx val="0"/>
          <c:order val="0"/>
          <c:tx>
            <c:strRef>
              <c:f>Sheet1!$A$48</c:f>
              <c:strCache>
                <c:ptCount val="1"/>
                <c:pt idx="0">
                  <c:v>Reports</c:v>
                </c:pt>
              </c:strCache>
            </c:strRef>
          </c:tx>
          <c:cat>
            <c:numRef>
              <c:f>Sheet1!$B$47:$K$47</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Sheet1!$B$48:$K$48</c:f>
              <c:numCache>
                <c:formatCode>General</c:formatCode>
                <c:ptCount val="10"/>
                <c:pt idx="0">
                  <c:v>3913</c:v>
                </c:pt>
                <c:pt idx="1">
                  <c:v>3206</c:v>
                </c:pt>
                <c:pt idx="2">
                  <c:v>3304</c:v>
                </c:pt>
                <c:pt idx="3">
                  <c:v>3128</c:v>
                </c:pt>
                <c:pt idx="4">
                  <c:v>3402</c:v>
                </c:pt>
                <c:pt idx="5">
                  <c:v>3040</c:v>
                </c:pt>
                <c:pt idx="6">
                  <c:v>2632</c:v>
                </c:pt>
                <c:pt idx="7">
                  <c:v>2610</c:v>
                </c:pt>
                <c:pt idx="8">
                  <c:v>2629</c:v>
                </c:pt>
                <c:pt idx="9">
                  <c:v>2926</c:v>
                </c:pt>
              </c:numCache>
            </c:numRef>
          </c:val>
          <c:smooth val="0"/>
        </c:ser>
        <c:dLbls>
          <c:showLegendKey val="0"/>
          <c:showVal val="0"/>
          <c:showCatName val="0"/>
          <c:showSerName val="0"/>
          <c:showPercent val="0"/>
          <c:showBubbleSize val="0"/>
        </c:dLbls>
        <c:marker val="1"/>
        <c:smooth val="0"/>
        <c:axId val="98745728"/>
        <c:axId val="98829440"/>
      </c:lineChart>
      <c:catAx>
        <c:axId val="98745728"/>
        <c:scaling>
          <c:orientation val="minMax"/>
        </c:scaling>
        <c:delete val="0"/>
        <c:axPos val="b"/>
        <c:numFmt formatCode="General" sourceLinked="1"/>
        <c:majorTickMark val="out"/>
        <c:minorTickMark val="none"/>
        <c:tickLblPos val="nextTo"/>
        <c:txPr>
          <a:bodyPr/>
          <a:lstStyle/>
          <a:p>
            <a:pPr>
              <a:defRPr sz="1200"/>
            </a:pPr>
            <a:endParaRPr lang="en-US"/>
          </a:p>
        </c:txPr>
        <c:crossAx val="98829440"/>
        <c:crosses val="autoZero"/>
        <c:auto val="1"/>
        <c:lblAlgn val="ctr"/>
        <c:lblOffset val="100"/>
        <c:noMultiLvlLbl val="0"/>
      </c:catAx>
      <c:valAx>
        <c:axId val="98829440"/>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987457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solidFill>
                  <a:schemeClr val="accent1">
                    <a:lumMod val="75000"/>
                  </a:schemeClr>
                </a:solidFill>
                <a:latin typeface="Lithograph" pitchFamily="2" charset="0"/>
              </a:rPr>
              <a:t>10-</a:t>
            </a:r>
            <a:r>
              <a:rPr lang="en-US" sz="1800" baseline="0" dirty="0" smtClean="0">
                <a:solidFill>
                  <a:schemeClr val="accent1">
                    <a:lumMod val="75000"/>
                  </a:schemeClr>
                </a:solidFill>
                <a:latin typeface="Lithograph" pitchFamily="2" charset="0"/>
              </a:rPr>
              <a:t>Year comparison</a:t>
            </a:r>
            <a:endParaRPr lang="en-US" sz="1800" dirty="0">
              <a:solidFill>
                <a:schemeClr val="accent1">
                  <a:lumMod val="75000"/>
                </a:schemeClr>
              </a:solidFill>
              <a:latin typeface="Lithograph" pitchFamily="2" charset="0"/>
            </a:endParaRPr>
          </a:p>
        </c:rich>
      </c:tx>
      <c:layout/>
      <c:overlay val="0"/>
    </c:title>
    <c:autoTitleDeleted val="0"/>
    <c:plotArea>
      <c:layout/>
      <c:lineChart>
        <c:grouping val="stacked"/>
        <c:varyColors val="0"/>
        <c:ser>
          <c:idx val="0"/>
          <c:order val="0"/>
          <c:tx>
            <c:strRef>
              <c:f>Sheet1!$A$26</c:f>
              <c:strCache>
                <c:ptCount val="1"/>
                <c:pt idx="0">
                  <c:v>STOPS</c:v>
                </c:pt>
              </c:strCache>
            </c:strRef>
          </c:tx>
          <c:cat>
            <c:numRef>
              <c:f>Sheet1!$B$25:$K$25</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Sheet1!$B$26:$K$26</c:f>
              <c:numCache>
                <c:formatCode>General</c:formatCode>
                <c:ptCount val="10"/>
                <c:pt idx="0">
                  <c:v>2315</c:v>
                </c:pt>
                <c:pt idx="1">
                  <c:v>2081</c:v>
                </c:pt>
                <c:pt idx="2">
                  <c:v>2222</c:v>
                </c:pt>
                <c:pt idx="3">
                  <c:v>2145</c:v>
                </c:pt>
                <c:pt idx="4">
                  <c:v>1831</c:v>
                </c:pt>
                <c:pt idx="5">
                  <c:v>1571</c:v>
                </c:pt>
                <c:pt idx="6">
                  <c:v>1450</c:v>
                </c:pt>
                <c:pt idx="7">
                  <c:v>1741</c:v>
                </c:pt>
                <c:pt idx="8">
                  <c:v>1174</c:v>
                </c:pt>
                <c:pt idx="9">
                  <c:v>921</c:v>
                </c:pt>
              </c:numCache>
            </c:numRef>
          </c:val>
          <c:smooth val="0"/>
        </c:ser>
        <c:dLbls>
          <c:showLegendKey val="0"/>
          <c:showVal val="0"/>
          <c:showCatName val="0"/>
          <c:showSerName val="0"/>
          <c:showPercent val="0"/>
          <c:showBubbleSize val="0"/>
        </c:dLbls>
        <c:marker val="1"/>
        <c:smooth val="0"/>
        <c:axId val="98876032"/>
        <c:axId val="98877824"/>
      </c:lineChart>
      <c:catAx>
        <c:axId val="98876032"/>
        <c:scaling>
          <c:orientation val="minMax"/>
        </c:scaling>
        <c:delete val="0"/>
        <c:axPos val="b"/>
        <c:numFmt formatCode="General" sourceLinked="1"/>
        <c:majorTickMark val="out"/>
        <c:minorTickMark val="none"/>
        <c:tickLblPos val="nextTo"/>
        <c:txPr>
          <a:bodyPr/>
          <a:lstStyle/>
          <a:p>
            <a:pPr>
              <a:defRPr sz="1200"/>
            </a:pPr>
            <a:endParaRPr lang="en-US"/>
          </a:p>
        </c:txPr>
        <c:crossAx val="98877824"/>
        <c:crosses val="autoZero"/>
        <c:auto val="1"/>
        <c:lblAlgn val="ctr"/>
        <c:lblOffset val="100"/>
        <c:noMultiLvlLbl val="0"/>
      </c:catAx>
      <c:valAx>
        <c:axId val="98877824"/>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98876032"/>
        <c:crosses val="autoZero"/>
        <c:crossBetween val="between"/>
      </c:valAx>
    </c:plotArea>
    <c:legend>
      <c:legendPos val="r"/>
      <c:layout/>
      <c:overlay val="0"/>
    </c:legend>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A73EF91-C355-4160-951A-919AE863A7A0}" type="datetimeFigureOut">
              <a:rPr lang="en-US" smtClean="0"/>
              <a:t>4/15/2013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A157821-C9F2-4AA6-9074-9255709549A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73EF91-C355-4160-951A-919AE863A7A0}" type="datetimeFigureOut">
              <a:rPr lang="en-US" smtClean="0"/>
              <a:t>4/15/2013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73EF91-C355-4160-951A-919AE863A7A0}" type="datetimeFigureOut">
              <a:rPr lang="en-US" smtClean="0"/>
              <a:t>4/15/2013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73EF91-C355-4160-951A-919AE863A7A0}" type="datetimeFigureOut">
              <a:rPr lang="en-US" smtClean="0"/>
              <a:t>4/15/2013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73EF91-C355-4160-951A-919AE863A7A0}" type="datetimeFigureOut">
              <a:rPr lang="en-US" smtClean="0"/>
              <a:t>4/15/2013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57821-C9F2-4AA6-9074-9255709549A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73EF91-C355-4160-951A-919AE863A7A0}" type="datetimeFigureOut">
              <a:rPr lang="en-US" smtClean="0"/>
              <a:t>4/15/2013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A73EF91-C355-4160-951A-919AE863A7A0}" type="datetimeFigureOut">
              <a:rPr lang="en-US" smtClean="0"/>
              <a:t>4/15/2013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73EF91-C355-4160-951A-919AE863A7A0}" type="datetimeFigureOut">
              <a:rPr lang="en-US" smtClean="0"/>
              <a:t>4/15/2013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3EF91-C355-4160-951A-919AE863A7A0}" type="datetimeFigureOut">
              <a:rPr lang="en-US" smtClean="0"/>
              <a:t>4/15/2013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73EF91-C355-4160-951A-919AE863A7A0}" type="datetimeFigureOut">
              <a:rPr lang="en-US" smtClean="0"/>
              <a:t>4/15/2013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157821-C9F2-4AA6-9074-9255709549A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73EF91-C355-4160-951A-919AE863A7A0}" type="datetimeFigureOut">
              <a:rPr lang="en-US" smtClean="0"/>
              <a:t>4/15/2013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A157821-C9F2-4AA6-9074-9255709549AB}"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A73EF91-C355-4160-951A-919AE863A7A0}" type="datetimeFigureOut">
              <a:rPr lang="en-US" smtClean="0"/>
              <a:t>4/15/2013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157821-C9F2-4AA6-9074-9255709549AB}"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851648" cy="1828800"/>
          </a:xfrm>
        </p:spPr>
        <p:txBody>
          <a:bodyPr>
            <a:noAutofit/>
          </a:bodyPr>
          <a:lstStyle/>
          <a:p>
            <a:pPr algn="ctr"/>
            <a:r>
              <a:rPr lang="en-US" sz="6000" dirty="0" smtClean="0">
                <a:solidFill>
                  <a:schemeClr val="tx2"/>
                </a:solidFill>
                <a:latin typeface="Haettenschweiler" pitchFamily="34" charset="0"/>
              </a:rPr>
              <a:t>WEBER COUNTY SHERIFF’S OFFICE</a:t>
            </a:r>
            <a:br>
              <a:rPr lang="en-US" sz="6000" dirty="0" smtClean="0">
                <a:solidFill>
                  <a:schemeClr val="tx2"/>
                </a:solidFill>
                <a:latin typeface="Haettenschweiler" pitchFamily="34" charset="0"/>
              </a:rPr>
            </a:br>
            <a:r>
              <a:rPr lang="en-US" sz="6000" dirty="0" smtClean="0">
                <a:solidFill>
                  <a:schemeClr val="tx2"/>
                </a:solidFill>
                <a:latin typeface="Haettenschweiler" pitchFamily="34" charset="0"/>
              </a:rPr>
              <a:t>WASHINGTON TERRACE</a:t>
            </a:r>
            <a:endParaRPr lang="en-US" sz="6000" dirty="0">
              <a:solidFill>
                <a:schemeClr val="tx2"/>
              </a:solidFill>
              <a:latin typeface="Haettenschweiler" pitchFamily="34" charset="0"/>
            </a:endParaRPr>
          </a:p>
        </p:txBody>
      </p:sp>
      <p:sp>
        <p:nvSpPr>
          <p:cNvPr id="3" name="Subtitle 2"/>
          <p:cNvSpPr>
            <a:spLocks noGrp="1"/>
          </p:cNvSpPr>
          <p:nvPr>
            <p:ph type="subTitle" idx="1"/>
          </p:nvPr>
        </p:nvSpPr>
        <p:spPr>
          <a:xfrm>
            <a:off x="636439" y="5523488"/>
            <a:ext cx="7854696" cy="1073624"/>
          </a:xfrm>
        </p:spPr>
        <p:txBody>
          <a:bodyPr>
            <a:noAutofit/>
          </a:bodyPr>
          <a:lstStyle/>
          <a:p>
            <a:pPr algn="ctr"/>
            <a:r>
              <a:rPr lang="en-US" sz="5400" dirty="0" smtClean="0">
                <a:solidFill>
                  <a:schemeClr val="accent1">
                    <a:lumMod val="50000"/>
                  </a:schemeClr>
                </a:solidFill>
                <a:latin typeface="Haettenschweiler" pitchFamily="34" charset="0"/>
              </a:rPr>
              <a:t>2013 QUARTERLY REPORT</a:t>
            </a:r>
            <a:endParaRPr lang="en-US" sz="5400" dirty="0">
              <a:solidFill>
                <a:schemeClr val="accent1">
                  <a:lumMod val="50000"/>
                </a:schemeClr>
              </a:solidFill>
              <a:latin typeface="Haettenschweiler" pitchFamily="34" charset="0"/>
            </a:endParaRPr>
          </a:p>
        </p:txBody>
      </p:sp>
      <p:pic>
        <p:nvPicPr>
          <p:cNvPr id="4" name="Picture 6" descr="ba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70" y="2790090"/>
            <a:ext cx="2758435" cy="267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5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914400"/>
            <a:ext cx="8305800" cy="1143000"/>
          </a:xfrm>
        </p:spPr>
        <p:txBody>
          <a:bodyPr>
            <a:noAutofit/>
          </a:bodyPr>
          <a:lstStyle/>
          <a:p>
            <a:pPr algn="ctr"/>
            <a:r>
              <a:rPr lang="en-US" sz="4400" dirty="0" smtClean="0">
                <a:solidFill>
                  <a:schemeClr val="accent1">
                    <a:lumMod val="50000"/>
                  </a:schemeClr>
                </a:solidFill>
                <a:latin typeface="Lithograph" pitchFamily="2" charset="0"/>
              </a:rPr>
              <a:t>CITATIONS 5-YEAR</a:t>
            </a:r>
            <a:br>
              <a:rPr lang="en-US" sz="4400" dirty="0" smtClean="0">
                <a:solidFill>
                  <a:schemeClr val="accent1">
                    <a:lumMod val="50000"/>
                  </a:schemeClr>
                </a:solidFill>
                <a:latin typeface="Lithograph" pitchFamily="2" charset="0"/>
              </a:rPr>
            </a:br>
            <a:r>
              <a:rPr lang="en-US" sz="4400" dirty="0" smtClean="0">
                <a:solidFill>
                  <a:schemeClr val="accent1">
                    <a:lumMod val="50000"/>
                  </a:schemeClr>
                </a:solidFill>
                <a:latin typeface="Lithograph" pitchFamily="2" charset="0"/>
              </a:rPr>
              <a:t> COMPARISON </a:t>
            </a:r>
            <a:endParaRPr lang="en-US" sz="4400" dirty="0">
              <a:solidFill>
                <a:schemeClr val="accent1">
                  <a:lumMod val="50000"/>
                </a:schemeClr>
              </a:solidFill>
              <a:latin typeface="Lithograph" pitchFamily="2" charset="0"/>
            </a:endParaRPr>
          </a:p>
        </p:txBody>
      </p:sp>
      <p:graphicFrame>
        <p:nvGraphicFramePr>
          <p:cNvPr id="4" name="Chart 3"/>
          <p:cNvGraphicFramePr>
            <a:graphicFrameLocks/>
          </p:cNvGraphicFramePr>
          <p:nvPr>
            <p:extLst>
              <p:ext uri="{D42A27DB-BD31-4B8C-83A1-F6EECF244321}">
                <p14:modId xmlns:p14="http://schemas.microsoft.com/office/powerpoint/2010/main" val="3619368054"/>
              </p:ext>
            </p:extLst>
          </p:nvPr>
        </p:nvGraphicFramePr>
        <p:xfrm>
          <a:off x="152400" y="1905000"/>
          <a:ext cx="88392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7341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28600"/>
            <a:ext cx="10058400" cy="7643446"/>
          </a:xfrm>
        </p:spPr>
      </p:pic>
    </p:spTree>
    <p:extLst>
      <p:ext uri="{BB962C8B-B14F-4D97-AF65-F5344CB8AC3E}">
        <p14:creationId xmlns:p14="http://schemas.microsoft.com/office/powerpoint/2010/main" val="1795990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76200"/>
            <a:ext cx="10591800" cy="7086600"/>
          </a:xfrm>
        </p:spPr>
      </p:pic>
    </p:spTree>
    <p:extLst>
      <p:ext uri="{BB962C8B-B14F-4D97-AF65-F5344CB8AC3E}">
        <p14:creationId xmlns:p14="http://schemas.microsoft.com/office/powerpoint/2010/main" val="4288092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algn="ctr"/>
            <a:r>
              <a:rPr lang="en-US" sz="4400" dirty="0" smtClean="0">
                <a:solidFill>
                  <a:schemeClr val="accent1">
                    <a:lumMod val="50000"/>
                  </a:schemeClr>
                </a:solidFill>
                <a:latin typeface="Lithograph" pitchFamily="2" charset="0"/>
              </a:rPr>
              <a:t>CRIME PATTERNS AND STRATEGIES</a:t>
            </a:r>
            <a:endParaRPr lang="en-US" sz="4400" dirty="0">
              <a:solidFill>
                <a:schemeClr val="accent1">
                  <a:lumMod val="50000"/>
                </a:schemeClr>
              </a:solidFill>
              <a:latin typeface="Lithograph" pitchFamily="2" charset="0"/>
            </a:endParaRPr>
          </a:p>
        </p:txBody>
      </p:sp>
      <p:sp>
        <p:nvSpPr>
          <p:cNvPr id="3" name="Content Placeholder 2"/>
          <p:cNvSpPr>
            <a:spLocks noGrp="1"/>
          </p:cNvSpPr>
          <p:nvPr>
            <p:ph idx="1"/>
          </p:nvPr>
        </p:nvSpPr>
        <p:spPr>
          <a:xfrm>
            <a:off x="457200" y="2133600"/>
            <a:ext cx="8229600" cy="4572000"/>
          </a:xfrm>
        </p:spPr>
        <p:txBody>
          <a:bodyPr>
            <a:normAutofit fontScale="85000" lnSpcReduction="20000"/>
          </a:bodyPr>
          <a:lstStyle/>
          <a:p>
            <a:r>
              <a:rPr lang="en-US" dirty="0" smtClean="0"/>
              <a:t>Overall, call volume has increased </a:t>
            </a:r>
            <a:r>
              <a:rPr lang="en-US" dirty="0" smtClean="0"/>
              <a:t>the </a:t>
            </a:r>
            <a:r>
              <a:rPr lang="en-US" dirty="0" smtClean="0"/>
              <a:t>first three months of 2013.  This is not due to an increase in crime but rather an increase in community-oriented policing efforts which include school visits and business checks.</a:t>
            </a:r>
          </a:p>
          <a:p>
            <a:r>
              <a:rPr lang="en-US" dirty="0" smtClean="0"/>
              <a:t>Overall, violent crime and property crime rates remain relatively low</a:t>
            </a:r>
            <a:r>
              <a:rPr lang="en-US" dirty="0" smtClean="0"/>
              <a:t>.  </a:t>
            </a:r>
            <a:r>
              <a:rPr lang="en-US" dirty="0" smtClean="0"/>
              <a:t>Most of the vehicle burglaries and damaged property crimes are occurring between 300 W. to 500 W. and 4525 S. to 5100 S.</a:t>
            </a:r>
            <a:endParaRPr lang="en-US" dirty="0" smtClean="0"/>
          </a:p>
          <a:p>
            <a:r>
              <a:rPr lang="en-US" dirty="0" smtClean="0"/>
              <a:t>An increase in temperature usually correlates with an increase in property crimes.</a:t>
            </a:r>
          </a:p>
          <a:p>
            <a:r>
              <a:rPr lang="en-US" dirty="0" smtClean="0"/>
              <a:t>A crime prevention letter will be sent out with the city newsletter reminding residents to always lock their vehicles and to never leave valuables inside.</a:t>
            </a:r>
          </a:p>
          <a:p>
            <a:r>
              <a:rPr lang="en-US" dirty="0" smtClean="0"/>
              <a:t>Deputies will increase patrol in problem areas and continue to conduct more security checks, foot </a:t>
            </a:r>
            <a:r>
              <a:rPr lang="en-US" dirty="0" smtClean="0"/>
              <a:t>patrols </a:t>
            </a:r>
            <a:r>
              <a:rPr lang="en-US" dirty="0" smtClean="0"/>
              <a:t>and bicycle </a:t>
            </a:r>
            <a:r>
              <a:rPr lang="en-US" dirty="0" smtClean="0"/>
              <a:t>patrols.</a:t>
            </a:r>
            <a:endParaRPr lang="en-US" dirty="0"/>
          </a:p>
        </p:txBody>
      </p:sp>
    </p:spTree>
    <p:extLst>
      <p:ext uri="{BB962C8B-B14F-4D97-AF65-F5344CB8AC3E}">
        <p14:creationId xmlns:p14="http://schemas.microsoft.com/office/powerpoint/2010/main" val="331848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2667000" cy="1692817"/>
          </a:xfrm>
        </p:spPr>
        <p:txBody>
          <a:bodyPr>
            <a:noAutofit/>
          </a:bodyPr>
          <a:lstStyle/>
          <a:p>
            <a:pPr algn="ctr"/>
            <a:r>
              <a:rPr lang="en-US" sz="4400" dirty="0" smtClean="0">
                <a:solidFill>
                  <a:schemeClr val="accent1">
                    <a:lumMod val="50000"/>
                  </a:schemeClr>
                </a:solidFill>
                <a:latin typeface="Lithograph" pitchFamily="2" charset="0"/>
              </a:rPr>
              <a:t>BIKE PATROL</a:t>
            </a:r>
            <a:endParaRPr lang="en-US" sz="4400" dirty="0"/>
          </a:p>
        </p:txBody>
      </p:sp>
      <p:sp>
        <p:nvSpPr>
          <p:cNvPr id="3" name="Text Placeholder 2"/>
          <p:cNvSpPr>
            <a:spLocks noGrp="1"/>
          </p:cNvSpPr>
          <p:nvPr>
            <p:ph type="body" sz="half" idx="2"/>
          </p:nvPr>
        </p:nvSpPr>
        <p:spPr>
          <a:xfrm>
            <a:off x="381000" y="2133600"/>
            <a:ext cx="2438400" cy="3962400"/>
          </a:xfrm>
        </p:spPr>
        <p:txBody>
          <a:bodyPr>
            <a:normAutofit fontScale="92500" lnSpcReduction="10000"/>
          </a:bodyPr>
          <a:lstStyle/>
          <a:p>
            <a:pPr algn="ctr"/>
            <a:r>
              <a:rPr lang="en-US" sz="2400" dirty="0" smtClean="0">
                <a:solidFill>
                  <a:schemeClr val="accent1">
                    <a:lumMod val="75000"/>
                  </a:schemeClr>
                </a:solidFill>
                <a:latin typeface="Lithograph" pitchFamily="2" charset="0"/>
              </a:rPr>
              <a:t>QUIET AND COVERT</a:t>
            </a:r>
          </a:p>
          <a:p>
            <a:pPr algn="ctr"/>
            <a:endParaRPr lang="en-US" sz="2400" dirty="0">
              <a:solidFill>
                <a:schemeClr val="accent1">
                  <a:lumMod val="75000"/>
                </a:schemeClr>
              </a:solidFill>
              <a:latin typeface="Lithograph" pitchFamily="2" charset="0"/>
            </a:endParaRPr>
          </a:p>
          <a:p>
            <a:pPr algn="ctr"/>
            <a:r>
              <a:rPr lang="en-US" sz="2400" dirty="0" smtClean="0">
                <a:solidFill>
                  <a:schemeClr val="accent1">
                    <a:lumMod val="75000"/>
                  </a:schemeClr>
                </a:solidFill>
                <a:latin typeface="Lithograph" pitchFamily="2" charset="0"/>
              </a:rPr>
              <a:t>ALLOWS FOR DETECTION THROUGH SIGHT AND SOUND</a:t>
            </a:r>
          </a:p>
          <a:p>
            <a:pPr algn="ctr"/>
            <a:endParaRPr lang="en-US" sz="2400" dirty="0">
              <a:solidFill>
                <a:schemeClr val="accent1">
                  <a:lumMod val="75000"/>
                </a:schemeClr>
              </a:solidFill>
              <a:latin typeface="Lithograph" pitchFamily="2" charset="0"/>
            </a:endParaRPr>
          </a:p>
          <a:p>
            <a:pPr algn="ctr"/>
            <a:r>
              <a:rPr lang="en-US" sz="2400" dirty="0">
                <a:solidFill>
                  <a:schemeClr val="accent1">
                    <a:lumMod val="75000"/>
                  </a:schemeClr>
                </a:solidFill>
                <a:latin typeface="Lithograph" pitchFamily="2" charset="0"/>
              </a:rPr>
              <a:t>GREAT FOR RESIDENTIAL AREAS</a:t>
            </a:r>
          </a:p>
          <a:p>
            <a:endParaRPr lang="en-US" sz="2400" dirty="0">
              <a:solidFill>
                <a:schemeClr val="accent1">
                  <a:lumMod val="75000"/>
                </a:schemeClr>
              </a:solidFill>
              <a:latin typeface="Lithograph" pitchFamily="2" charset="0"/>
            </a:endParaRPr>
          </a:p>
        </p:txBody>
      </p:sp>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rcRect l="11012" r="11012"/>
          <a:stretch>
            <a:fillRect/>
          </a:stretch>
        </p:blipFill>
        <p:spPr/>
      </p:pic>
    </p:spTree>
    <p:extLst>
      <p:ext uri="{BB962C8B-B14F-4D97-AF65-F5344CB8AC3E}">
        <p14:creationId xmlns:p14="http://schemas.microsoft.com/office/powerpoint/2010/main" val="833993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52400" y="1447800"/>
            <a:ext cx="3810000" cy="1162050"/>
          </a:xfrm>
        </p:spPr>
        <p:txBody>
          <a:bodyPr/>
          <a:lstStyle/>
          <a:p>
            <a:pPr algn="ctr"/>
            <a:r>
              <a:rPr lang="en-US" sz="4000" dirty="0" smtClean="0">
                <a:solidFill>
                  <a:schemeClr val="accent1">
                    <a:lumMod val="50000"/>
                  </a:schemeClr>
                </a:solidFill>
                <a:latin typeface="Lithograph" pitchFamily="2" charset="0"/>
              </a:rPr>
              <a:t>COMMUNITY POLICING</a:t>
            </a:r>
            <a:endParaRPr lang="en-US" sz="4000" dirty="0">
              <a:solidFill>
                <a:schemeClr val="accent1">
                  <a:lumMod val="50000"/>
                </a:schemeClr>
              </a:solidFill>
              <a:latin typeface="Lithograph" pitchFamily="2" charset="0"/>
            </a:endParaRPr>
          </a:p>
        </p:txBody>
      </p:sp>
      <p:sp>
        <p:nvSpPr>
          <p:cNvPr id="17" name="Text Placeholder 16"/>
          <p:cNvSpPr>
            <a:spLocks noGrp="1"/>
          </p:cNvSpPr>
          <p:nvPr>
            <p:ph type="body" idx="2"/>
          </p:nvPr>
        </p:nvSpPr>
        <p:spPr>
          <a:xfrm>
            <a:off x="533400" y="3048000"/>
            <a:ext cx="3124200" cy="3276600"/>
          </a:xfrm>
        </p:spPr>
        <p:txBody>
          <a:bodyPr>
            <a:normAutofit/>
          </a:bodyPr>
          <a:lstStyle/>
          <a:p>
            <a:r>
              <a:rPr lang="en-US" sz="3200" dirty="0" smtClean="0"/>
              <a:t>Crime prevention </a:t>
            </a:r>
            <a:r>
              <a:rPr lang="en-US" sz="3200" dirty="0"/>
              <a:t>l</a:t>
            </a:r>
            <a:r>
              <a:rPr lang="en-US" sz="3200" dirty="0" smtClean="0"/>
              <a:t>etter to be mailed out with city </a:t>
            </a:r>
            <a:r>
              <a:rPr lang="en-US" sz="3200" dirty="0"/>
              <a:t>n</a:t>
            </a:r>
            <a:r>
              <a:rPr lang="en-US" sz="3200" dirty="0" smtClean="0"/>
              <a:t>ewsletter</a:t>
            </a:r>
            <a:r>
              <a:rPr lang="en-US" dirty="0" smtClean="0"/>
              <a:t>.</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73197600"/>
              </p:ext>
            </p:extLst>
          </p:nvPr>
        </p:nvGraphicFramePr>
        <p:xfrm>
          <a:off x="3962400" y="762000"/>
          <a:ext cx="4953000" cy="5867400"/>
        </p:xfrm>
        <a:graphic>
          <a:graphicData uri="http://schemas.openxmlformats.org/presentationml/2006/ole">
            <mc:AlternateContent xmlns:mc="http://schemas.openxmlformats.org/markup-compatibility/2006">
              <mc:Choice xmlns:v="urn:schemas-microsoft-com:vml" Requires="v">
                <p:oleObj spid="_x0000_s1193" name="Document" r:id="rId3" imgW="7780058" imgH="9101941" progId="Word.Document.8">
                  <p:embed/>
                </p:oleObj>
              </mc:Choice>
              <mc:Fallback>
                <p:oleObj name="Document" r:id="rId3" imgW="7780058" imgH="9101941" progId="Word.Document.8">
                  <p:embed/>
                  <p:pic>
                    <p:nvPicPr>
                      <p:cNvPr id="0" name=""/>
                      <p:cNvPicPr/>
                      <p:nvPr/>
                    </p:nvPicPr>
                    <p:blipFill>
                      <a:blip r:embed="rId4"/>
                      <a:stretch>
                        <a:fillRect/>
                      </a:stretch>
                    </p:blipFill>
                    <p:spPr>
                      <a:xfrm>
                        <a:off x="3962400" y="762000"/>
                        <a:ext cx="4953000" cy="5867400"/>
                      </a:xfrm>
                      <a:prstGeom prst="rect">
                        <a:avLst/>
                      </a:prstGeom>
                    </p:spPr>
                  </p:pic>
                </p:oleObj>
              </mc:Fallback>
            </mc:AlternateContent>
          </a:graphicData>
        </a:graphic>
      </p:graphicFrame>
    </p:spTree>
    <p:extLst>
      <p:ext uri="{BB962C8B-B14F-4D97-AF65-F5344CB8AC3E}">
        <p14:creationId xmlns:p14="http://schemas.microsoft.com/office/powerpoint/2010/main" val="1465295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066800"/>
            <a:ext cx="5181600" cy="685802"/>
          </a:xfrm>
        </p:spPr>
        <p:txBody>
          <a:bodyPr>
            <a:noAutofit/>
          </a:bodyPr>
          <a:lstStyle/>
          <a:p>
            <a:pPr algn="ctr"/>
            <a:r>
              <a:rPr lang="en-US" sz="4400" dirty="0" smtClean="0">
                <a:solidFill>
                  <a:schemeClr val="accent1">
                    <a:lumMod val="50000"/>
                  </a:schemeClr>
                </a:solidFill>
                <a:latin typeface="Lithograph" pitchFamily="2" charset="0"/>
              </a:rPr>
              <a:t>SCHOOL VISITS</a:t>
            </a:r>
            <a:endParaRPr lang="en-US" sz="4400" dirty="0">
              <a:solidFill>
                <a:schemeClr val="accent1">
                  <a:lumMod val="50000"/>
                </a:schemeClr>
              </a:solidFill>
              <a:latin typeface="Lithograph" pitchFamily="2" charset="0"/>
            </a:endParaRPr>
          </a:p>
        </p:txBody>
      </p:sp>
      <p:sp>
        <p:nvSpPr>
          <p:cNvPr id="3" name="Text Placeholder 2"/>
          <p:cNvSpPr>
            <a:spLocks noGrp="1"/>
          </p:cNvSpPr>
          <p:nvPr>
            <p:ph type="body" idx="2"/>
          </p:nvPr>
        </p:nvSpPr>
        <p:spPr>
          <a:xfrm>
            <a:off x="381000" y="838200"/>
            <a:ext cx="3048000" cy="4648200"/>
          </a:xfrm>
        </p:spPr>
        <p:txBody>
          <a:bodyPr>
            <a:noAutofit/>
          </a:bodyPr>
          <a:lstStyle/>
          <a:p>
            <a:pPr algn="ctr"/>
            <a:r>
              <a:rPr lang="en-US" sz="1600" dirty="0" smtClean="0">
                <a:solidFill>
                  <a:schemeClr val="accent1">
                    <a:lumMod val="75000"/>
                  </a:schemeClr>
                </a:solidFill>
                <a:latin typeface="Lithograph" pitchFamily="2" charset="0"/>
              </a:rPr>
              <a:t>BONNEVILLE</a:t>
            </a:r>
            <a:r>
              <a:rPr lang="en-US" sz="1600" dirty="0">
                <a:solidFill>
                  <a:schemeClr val="accent1">
                    <a:lumMod val="75000"/>
                  </a:schemeClr>
                </a:solidFill>
                <a:latin typeface="Lithograph" pitchFamily="2" charset="0"/>
              </a:rPr>
              <a:t> </a:t>
            </a:r>
            <a:r>
              <a:rPr lang="en-US" sz="1600" dirty="0" smtClean="0">
                <a:solidFill>
                  <a:schemeClr val="accent1">
                    <a:lumMod val="75000"/>
                  </a:schemeClr>
                </a:solidFill>
                <a:latin typeface="Lithograph" pitchFamily="2" charset="0"/>
              </a:rPr>
              <a:t>HS</a:t>
            </a:r>
          </a:p>
          <a:p>
            <a:pPr algn="ctr"/>
            <a:r>
              <a:rPr lang="en-US" sz="1600" dirty="0" smtClean="0">
                <a:solidFill>
                  <a:schemeClr val="accent2">
                    <a:lumMod val="75000"/>
                  </a:schemeClr>
                </a:solidFill>
                <a:latin typeface="Lithograph" pitchFamily="2" charset="0"/>
              </a:rPr>
              <a:t>Jan - 15</a:t>
            </a:r>
          </a:p>
          <a:p>
            <a:pPr algn="ctr"/>
            <a:r>
              <a:rPr lang="en-US" sz="1600" dirty="0" smtClean="0">
                <a:solidFill>
                  <a:schemeClr val="accent2">
                    <a:lumMod val="75000"/>
                  </a:schemeClr>
                </a:solidFill>
                <a:latin typeface="Lithograph" pitchFamily="2" charset="0"/>
              </a:rPr>
              <a:t>Feb – 12</a:t>
            </a:r>
          </a:p>
          <a:p>
            <a:pPr algn="ctr"/>
            <a:r>
              <a:rPr lang="en-US" sz="1600" dirty="0" smtClean="0">
                <a:solidFill>
                  <a:schemeClr val="accent2">
                    <a:lumMod val="75000"/>
                  </a:schemeClr>
                </a:solidFill>
                <a:latin typeface="Lithograph" pitchFamily="2" charset="0"/>
              </a:rPr>
              <a:t>MAR - 11</a:t>
            </a:r>
          </a:p>
          <a:p>
            <a:pPr algn="ctr"/>
            <a:endParaRPr lang="en-US" sz="1600" dirty="0" smtClean="0">
              <a:solidFill>
                <a:schemeClr val="accent1">
                  <a:lumMod val="75000"/>
                </a:schemeClr>
              </a:solidFill>
              <a:latin typeface="Lithograph" pitchFamily="2" charset="0"/>
            </a:endParaRPr>
          </a:p>
          <a:p>
            <a:pPr algn="ctr"/>
            <a:r>
              <a:rPr lang="en-US" sz="1600" dirty="0" smtClean="0">
                <a:solidFill>
                  <a:schemeClr val="accent1">
                    <a:lumMod val="75000"/>
                  </a:schemeClr>
                </a:solidFill>
                <a:latin typeface="Lithograph" pitchFamily="2" charset="0"/>
              </a:rPr>
              <a:t>TH BELL JR HIGH</a:t>
            </a:r>
          </a:p>
          <a:p>
            <a:pPr algn="ctr"/>
            <a:r>
              <a:rPr lang="en-US" sz="1600" dirty="0" smtClean="0">
                <a:solidFill>
                  <a:schemeClr val="accent2">
                    <a:lumMod val="75000"/>
                  </a:schemeClr>
                </a:solidFill>
                <a:latin typeface="Lithograph" pitchFamily="2" charset="0"/>
              </a:rPr>
              <a:t>Jan – 6</a:t>
            </a:r>
          </a:p>
          <a:p>
            <a:pPr algn="ctr"/>
            <a:r>
              <a:rPr lang="en-US" sz="1600" dirty="0" smtClean="0">
                <a:solidFill>
                  <a:schemeClr val="accent2">
                    <a:lumMod val="75000"/>
                  </a:schemeClr>
                </a:solidFill>
                <a:latin typeface="Lithograph" pitchFamily="2" charset="0"/>
              </a:rPr>
              <a:t>Feb – 7</a:t>
            </a:r>
          </a:p>
          <a:p>
            <a:pPr algn="ctr"/>
            <a:r>
              <a:rPr lang="en-US" sz="1600" dirty="0" smtClean="0">
                <a:solidFill>
                  <a:schemeClr val="accent2">
                    <a:lumMod val="75000"/>
                  </a:schemeClr>
                </a:solidFill>
                <a:latin typeface="Lithograph" pitchFamily="2" charset="0"/>
              </a:rPr>
              <a:t>MAR -2</a:t>
            </a:r>
          </a:p>
          <a:p>
            <a:pPr algn="ctr"/>
            <a:endParaRPr lang="en-US" sz="1600" dirty="0">
              <a:solidFill>
                <a:schemeClr val="accent2">
                  <a:lumMod val="75000"/>
                </a:schemeClr>
              </a:solidFill>
              <a:latin typeface="Lithograph" pitchFamily="2" charset="0"/>
            </a:endParaRPr>
          </a:p>
          <a:p>
            <a:pPr algn="ctr"/>
            <a:r>
              <a:rPr lang="en-US" sz="1600" dirty="0" smtClean="0">
                <a:solidFill>
                  <a:schemeClr val="accent1">
                    <a:lumMod val="75000"/>
                  </a:schemeClr>
                </a:solidFill>
                <a:latin typeface="Lithograph" pitchFamily="2" charset="0"/>
              </a:rPr>
              <a:t>ROOSEVELT ELEMENTARY</a:t>
            </a:r>
            <a:endParaRPr lang="en-US" sz="1600" dirty="0">
              <a:solidFill>
                <a:schemeClr val="accent1">
                  <a:lumMod val="75000"/>
                </a:schemeClr>
              </a:solidFill>
              <a:latin typeface="Lithograph" pitchFamily="2" charset="0"/>
            </a:endParaRPr>
          </a:p>
          <a:p>
            <a:pPr algn="ctr"/>
            <a:r>
              <a:rPr lang="en-US" sz="1600" dirty="0">
                <a:solidFill>
                  <a:schemeClr val="accent2">
                    <a:lumMod val="75000"/>
                  </a:schemeClr>
                </a:solidFill>
                <a:latin typeface="Lithograph" pitchFamily="2" charset="0"/>
              </a:rPr>
              <a:t>Jan – </a:t>
            </a:r>
            <a:r>
              <a:rPr lang="en-US" sz="1600" dirty="0" smtClean="0">
                <a:solidFill>
                  <a:schemeClr val="accent2">
                    <a:lumMod val="75000"/>
                  </a:schemeClr>
                </a:solidFill>
                <a:latin typeface="Lithograph" pitchFamily="2" charset="0"/>
              </a:rPr>
              <a:t>7</a:t>
            </a:r>
            <a:endParaRPr lang="en-US" sz="1600" dirty="0">
              <a:solidFill>
                <a:schemeClr val="accent2">
                  <a:lumMod val="75000"/>
                </a:schemeClr>
              </a:solidFill>
              <a:latin typeface="Lithograph" pitchFamily="2" charset="0"/>
            </a:endParaRPr>
          </a:p>
          <a:p>
            <a:pPr algn="ctr"/>
            <a:r>
              <a:rPr lang="en-US" sz="1600" dirty="0">
                <a:solidFill>
                  <a:schemeClr val="accent2">
                    <a:lumMod val="75000"/>
                  </a:schemeClr>
                </a:solidFill>
                <a:latin typeface="Lithograph" pitchFamily="2" charset="0"/>
              </a:rPr>
              <a:t>Feb – </a:t>
            </a:r>
            <a:r>
              <a:rPr lang="en-US" sz="1600" dirty="0" smtClean="0">
                <a:solidFill>
                  <a:schemeClr val="accent2">
                    <a:lumMod val="75000"/>
                  </a:schemeClr>
                </a:solidFill>
                <a:latin typeface="Lithograph" pitchFamily="2" charset="0"/>
              </a:rPr>
              <a:t>4</a:t>
            </a:r>
            <a:endParaRPr lang="en-US" sz="1600" dirty="0">
              <a:solidFill>
                <a:schemeClr val="accent2">
                  <a:lumMod val="75000"/>
                </a:schemeClr>
              </a:solidFill>
              <a:latin typeface="Lithograph" pitchFamily="2" charset="0"/>
            </a:endParaRPr>
          </a:p>
          <a:p>
            <a:pPr algn="ctr"/>
            <a:r>
              <a:rPr lang="en-US" sz="1600" dirty="0">
                <a:solidFill>
                  <a:schemeClr val="accent2">
                    <a:lumMod val="75000"/>
                  </a:schemeClr>
                </a:solidFill>
                <a:latin typeface="Lithograph" pitchFamily="2" charset="0"/>
              </a:rPr>
              <a:t>MAR </a:t>
            </a:r>
            <a:r>
              <a:rPr lang="en-US" sz="1600" dirty="0" smtClean="0">
                <a:solidFill>
                  <a:schemeClr val="accent2">
                    <a:lumMod val="75000"/>
                  </a:schemeClr>
                </a:solidFill>
                <a:latin typeface="Lithograph" pitchFamily="2" charset="0"/>
              </a:rPr>
              <a:t>-</a:t>
            </a:r>
            <a:r>
              <a:rPr lang="en-US" sz="1600" dirty="0">
                <a:solidFill>
                  <a:schemeClr val="accent2">
                    <a:lumMod val="75000"/>
                  </a:schemeClr>
                </a:solidFill>
                <a:latin typeface="Lithograph" pitchFamily="2" charset="0"/>
              </a:rPr>
              <a:t>5</a:t>
            </a:r>
          </a:p>
          <a:p>
            <a:pPr algn="ctr"/>
            <a:endParaRPr lang="en-US" sz="1600" dirty="0" smtClean="0">
              <a:solidFill>
                <a:schemeClr val="accent2">
                  <a:lumMod val="75000"/>
                </a:schemeClr>
              </a:solidFill>
              <a:latin typeface="Lithograph" pitchFamily="2" charset="0"/>
            </a:endParaRPr>
          </a:p>
          <a:p>
            <a:pPr algn="ctr"/>
            <a:r>
              <a:rPr lang="en-US" sz="1600" dirty="0" smtClean="0">
                <a:solidFill>
                  <a:schemeClr val="accent1">
                    <a:lumMod val="75000"/>
                  </a:schemeClr>
                </a:solidFill>
                <a:latin typeface="Lithograph" pitchFamily="2" charset="0"/>
              </a:rPr>
              <a:t>WASHINGTON TERRACE ELEMENTARY</a:t>
            </a:r>
            <a:endParaRPr lang="en-US" sz="1600" dirty="0">
              <a:solidFill>
                <a:schemeClr val="accent1">
                  <a:lumMod val="75000"/>
                </a:schemeClr>
              </a:solidFill>
              <a:latin typeface="Lithograph" pitchFamily="2" charset="0"/>
            </a:endParaRPr>
          </a:p>
          <a:p>
            <a:pPr algn="ctr"/>
            <a:r>
              <a:rPr lang="en-US" sz="1600" dirty="0">
                <a:solidFill>
                  <a:schemeClr val="accent2">
                    <a:lumMod val="75000"/>
                  </a:schemeClr>
                </a:solidFill>
                <a:latin typeface="Lithograph" pitchFamily="2" charset="0"/>
              </a:rPr>
              <a:t>Jan – </a:t>
            </a:r>
            <a:r>
              <a:rPr lang="en-US" sz="1600" dirty="0" smtClean="0">
                <a:solidFill>
                  <a:schemeClr val="accent2">
                    <a:lumMod val="75000"/>
                  </a:schemeClr>
                </a:solidFill>
                <a:latin typeface="Lithograph" pitchFamily="2" charset="0"/>
              </a:rPr>
              <a:t>10</a:t>
            </a:r>
            <a:endParaRPr lang="en-US" sz="1600" dirty="0">
              <a:solidFill>
                <a:schemeClr val="accent2">
                  <a:lumMod val="75000"/>
                </a:schemeClr>
              </a:solidFill>
              <a:latin typeface="Lithograph" pitchFamily="2" charset="0"/>
            </a:endParaRPr>
          </a:p>
          <a:p>
            <a:pPr algn="ctr"/>
            <a:r>
              <a:rPr lang="en-US" sz="1600" dirty="0">
                <a:solidFill>
                  <a:schemeClr val="accent2">
                    <a:lumMod val="75000"/>
                  </a:schemeClr>
                </a:solidFill>
                <a:latin typeface="Lithograph" pitchFamily="2" charset="0"/>
              </a:rPr>
              <a:t>Feb – </a:t>
            </a:r>
            <a:r>
              <a:rPr lang="en-US" sz="1600" dirty="0" smtClean="0">
                <a:solidFill>
                  <a:schemeClr val="accent2">
                    <a:lumMod val="75000"/>
                  </a:schemeClr>
                </a:solidFill>
                <a:latin typeface="Lithograph" pitchFamily="2" charset="0"/>
              </a:rPr>
              <a:t>9</a:t>
            </a:r>
            <a:endParaRPr lang="en-US" sz="1600" dirty="0">
              <a:solidFill>
                <a:schemeClr val="accent2">
                  <a:lumMod val="75000"/>
                </a:schemeClr>
              </a:solidFill>
              <a:latin typeface="Lithograph" pitchFamily="2" charset="0"/>
            </a:endParaRPr>
          </a:p>
          <a:p>
            <a:pPr algn="ctr"/>
            <a:r>
              <a:rPr lang="en-US" sz="1600" dirty="0">
                <a:solidFill>
                  <a:schemeClr val="accent2">
                    <a:lumMod val="75000"/>
                  </a:schemeClr>
                </a:solidFill>
                <a:latin typeface="Lithograph" pitchFamily="2" charset="0"/>
              </a:rPr>
              <a:t>MAR </a:t>
            </a:r>
            <a:r>
              <a:rPr lang="en-US" sz="1600" dirty="0" smtClean="0">
                <a:solidFill>
                  <a:schemeClr val="accent2">
                    <a:lumMod val="75000"/>
                  </a:schemeClr>
                </a:solidFill>
                <a:latin typeface="Lithograph" pitchFamily="2" charset="0"/>
              </a:rPr>
              <a:t>-11</a:t>
            </a:r>
            <a:endParaRPr lang="en-US" sz="1600" dirty="0">
              <a:solidFill>
                <a:schemeClr val="accent2">
                  <a:lumMod val="75000"/>
                </a:schemeClr>
              </a:solidFill>
              <a:latin typeface="Lithograph" pitchFamily="2" charset="0"/>
            </a:endParaRPr>
          </a:p>
          <a:p>
            <a:pPr algn="ctr"/>
            <a:endParaRPr lang="en-US" sz="1600" dirty="0">
              <a:solidFill>
                <a:schemeClr val="accent2">
                  <a:lumMod val="75000"/>
                </a:schemeClr>
              </a:solidFill>
              <a:latin typeface="Lithograph" pitchFamily="2"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575050" y="2045494"/>
            <a:ext cx="5111750" cy="3833812"/>
          </a:xfrm>
        </p:spPr>
      </p:pic>
    </p:spTree>
    <p:extLst>
      <p:ext uri="{BB962C8B-B14F-4D97-AF65-F5344CB8AC3E}">
        <p14:creationId xmlns:p14="http://schemas.microsoft.com/office/powerpoint/2010/main" val="340736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2895600" cy="1311817"/>
          </a:xfrm>
        </p:spPr>
        <p:txBody>
          <a:bodyPr>
            <a:normAutofit/>
          </a:bodyPr>
          <a:lstStyle/>
          <a:p>
            <a:pPr algn="ctr"/>
            <a:r>
              <a:rPr lang="en-US" sz="4000" dirty="0" smtClean="0">
                <a:solidFill>
                  <a:schemeClr val="accent1">
                    <a:lumMod val="50000"/>
                  </a:schemeClr>
                </a:solidFill>
                <a:latin typeface="Lithograph" pitchFamily="2" charset="0"/>
              </a:rPr>
              <a:t>PREMISES CHECKS</a:t>
            </a:r>
            <a:endParaRPr lang="en-US" sz="4000" dirty="0">
              <a:solidFill>
                <a:schemeClr val="accent1">
                  <a:lumMod val="50000"/>
                </a:schemeClr>
              </a:solidFill>
              <a:latin typeface="Lithograph" pitchFamily="2" charset="0"/>
            </a:endParaRPr>
          </a:p>
        </p:txBody>
      </p:sp>
      <p:sp>
        <p:nvSpPr>
          <p:cNvPr id="3" name="Text Placeholder 2"/>
          <p:cNvSpPr>
            <a:spLocks noGrp="1"/>
          </p:cNvSpPr>
          <p:nvPr>
            <p:ph type="body" sz="half" idx="2"/>
          </p:nvPr>
        </p:nvSpPr>
        <p:spPr>
          <a:xfrm>
            <a:off x="304800" y="2667000"/>
            <a:ext cx="2590800" cy="3657600"/>
          </a:xfrm>
        </p:spPr>
        <p:txBody>
          <a:bodyPr>
            <a:noAutofit/>
          </a:bodyPr>
          <a:lstStyle/>
          <a:p>
            <a:pPr algn="ctr"/>
            <a:r>
              <a:rPr lang="en-US" sz="2400" dirty="0" smtClean="0">
                <a:solidFill>
                  <a:schemeClr val="accent1">
                    <a:lumMod val="75000"/>
                  </a:schemeClr>
                </a:solidFill>
                <a:latin typeface="Lithograph" pitchFamily="2" charset="0"/>
              </a:rPr>
              <a:t>JANUARY</a:t>
            </a:r>
          </a:p>
          <a:p>
            <a:pPr algn="ctr"/>
            <a:r>
              <a:rPr lang="en-US" sz="2400" dirty="0" smtClean="0">
                <a:solidFill>
                  <a:schemeClr val="accent2">
                    <a:lumMod val="75000"/>
                  </a:schemeClr>
                </a:solidFill>
                <a:latin typeface="Lithograph" pitchFamily="2" charset="0"/>
              </a:rPr>
              <a:t>56</a:t>
            </a:r>
          </a:p>
          <a:p>
            <a:pPr algn="ctr"/>
            <a:endParaRPr lang="en-US" sz="2400" dirty="0">
              <a:solidFill>
                <a:schemeClr val="accent1">
                  <a:lumMod val="75000"/>
                </a:schemeClr>
              </a:solidFill>
              <a:latin typeface="Lithograph" pitchFamily="2" charset="0"/>
            </a:endParaRPr>
          </a:p>
          <a:p>
            <a:pPr algn="ctr"/>
            <a:r>
              <a:rPr lang="en-US" sz="2400" dirty="0" smtClean="0">
                <a:solidFill>
                  <a:schemeClr val="accent1">
                    <a:lumMod val="75000"/>
                  </a:schemeClr>
                </a:solidFill>
                <a:latin typeface="Lithograph" pitchFamily="2" charset="0"/>
              </a:rPr>
              <a:t>February</a:t>
            </a:r>
          </a:p>
          <a:p>
            <a:pPr algn="ctr"/>
            <a:r>
              <a:rPr lang="en-US" sz="2400" dirty="0" smtClean="0">
                <a:solidFill>
                  <a:schemeClr val="accent2">
                    <a:lumMod val="75000"/>
                  </a:schemeClr>
                </a:solidFill>
                <a:latin typeface="Lithograph" pitchFamily="2" charset="0"/>
              </a:rPr>
              <a:t>31</a:t>
            </a:r>
          </a:p>
          <a:p>
            <a:pPr algn="ctr"/>
            <a:endParaRPr lang="en-US" sz="2400" dirty="0">
              <a:solidFill>
                <a:schemeClr val="accent2">
                  <a:lumMod val="75000"/>
                </a:schemeClr>
              </a:solidFill>
              <a:latin typeface="Lithograph" pitchFamily="2" charset="0"/>
            </a:endParaRPr>
          </a:p>
          <a:p>
            <a:pPr algn="ctr"/>
            <a:r>
              <a:rPr lang="en-US" sz="2400" dirty="0" smtClean="0">
                <a:solidFill>
                  <a:schemeClr val="accent1">
                    <a:lumMod val="75000"/>
                  </a:schemeClr>
                </a:solidFill>
                <a:latin typeface="Lithograph" pitchFamily="2" charset="0"/>
              </a:rPr>
              <a:t>MARCH</a:t>
            </a:r>
            <a:endParaRPr lang="en-US" sz="2400" dirty="0">
              <a:solidFill>
                <a:schemeClr val="accent1">
                  <a:lumMod val="75000"/>
                </a:schemeClr>
              </a:solidFill>
              <a:latin typeface="Lithograph" pitchFamily="2" charset="0"/>
            </a:endParaRPr>
          </a:p>
          <a:p>
            <a:pPr algn="ctr"/>
            <a:r>
              <a:rPr lang="en-US" sz="2400" dirty="0" smtClean="0">
                <a:solidFill>
                  <a:schemeClr val="accent2">
                    <a:lumMod val="75000"/>
                  </a:schemeClr>
                </a:solidFill>
                <a:latin typeface="Lithograph" pitchFamily="2" charset="0"/>
              </a:rPr>
              <a:t>38</a:t>
            </a:r>
            <a:endParaRPr lang="en-US" sz="2400" dirty="0">
              <a:solidFill>
                <a:schemeClr val="accent2">
                  <a:lumMod val="75000"/>
                </a:schemeClr>
              </a:solidFill>
              <a:latin typeface="Lithograph" pitchFamily="2" charset="0"/>
            </a:endParaRPr>
          </a:p>
          <a:p>
            <a:pPr algn="ctr"/>
            <a:endParaRPr lang="en-US" sz="2400" dirty="0" smtClean="0">
              <a:solidFill>
                <a:schemeClr val="accent2">
                  <a:lumMod val="75000"/>
                </a:schemeClr>
              </a:solidFill>
              <a:latin typeface="Lithograph" pitchFamily="2" charset="0"/>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942" r="5942"/>
          <a:stretch>
            <a:fillRect/>
          </a:stretch>
        </p:blipFill>
        <p:spPr/>
      </p:pic>
    </p:spTree>
    <p:extLst>
      <p:ext uri="{BB962C8B-B14F-4D97-AF65-F5344CB8AC3E}">
        <p14:creationId xmlns:p14="http://schemas.microsoft.com/office/powerpoint/2010/main" val="135143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762000"/>
          </a:xfrm>
        </p:spPr>
        <p:txBody>
          <a:bodyPr>
            <a:noAutofit/>
          </a:bodyPr>
          <a:lstStyle/>
          <a:p>
            <a:pPr algn="ctr"/>
            <a:r>
              <a:rPr lang="en-US" sz="4400" b="1" dirty="0" smtClean="0">
                <a:solidFill>
                  <a:schemeClr val="accent1">
                    <a:lumMod val="50000"/>
                  </a:schemeClr>
                </a:solidFill>
                <a:latin typeface="Lithograph" pitchFamily="2" charset="0"/>
              </a:rPr>
              <a:t>CALLS FOR SERVICE</a:t>
            </a:r>
            <a:br>
              <a:rPr lang="en-US" sz="4400" b="1" dirty="0" smtClean="0">
                <a:solidFill>
                  <a:schemeClr val="accent1">
                    <a:lumMod val="50000"/>
                  </a:schemeClr>
                </a:solidFill>
                <a:latin typeface="Lithograph" pitchFamily="2" charset="0"/>
              </a:rPr>
            </a:br>
            <a:r>
              <a:rPr lang="en-US" sz="4400" b="1" dirty="0" smtClean="0">
                <a:solidFill>
                  <a:schemeClr val="accent1">
                    <a:lumMod val="50000"/>
                  </a:schemeClr>
                </a:solidFill>
                <a:latin typeface="Lithograph" pitchFamily="2" charset="0"/>
              </a:rPr>
              <a:t>10-year Comparison</a:t>
            </a:r>
            <a:endParaRPr lang="en-US" sz="4400" b="1" dirty="0">
              <a:solidFill>
                <a:schemeClr val="accent1">
                  <a:lumMod val="50000"/>
                </a:schemeClr>
              </a:solidFill>
              <a:latin typeface="Lithograph" pitchFamily="2" charset="0"/>
            </a:endParaRPr>
          </a:p>
        </p:txBody>
      </p:sp>
      <p:sp>
        <p:nvSpPr>
          <p:cNvPr id="4" name="Content Placeholder 3"/>
          <p:cNvSpPr>
            <a:spLocks noGrp="1"/>
          </p:cNvSpPr>
          <p:nvPr>
            <p:ph sz="half" idx="1"/>
          </p:nvPr>
        </p:nvSpPr>
        <p:spPr>
          <a:xfrm>
            <a:off x="-228600" y="2209800"/>
            <a:ext cx="3886200" cy="4876800"/>
          </a:xfrm>
        </p:spPr>
        <p:txBody>
          <a:bodyPr>
            <a:normAutofit lnSpcReduction="10000"/>
          </a:bodyPr>
          <a:lstStyle/>
          <a:p>
            <a:pPr marL="393192" lvl="1" indent="0">
              <a:buNone/>
            </a:pPr>
            <a:r>
              <a:rPr lang="en-US" sz="3200" dirty="0" smtClean="0">
                <a:solidFill>
                  <a:schemeClr val="accent1">
                    <a:lumMod val="50000"/>
                  </a:schemeClr>
                </a:solidFill>
                <a:latin typeface="Lithograph" pitchFamily="2" charset="0"/>
              </a:rPr>
              <a:t>   </a:t>
            </a:r>
            <a:r>
              <a:rPr lang="en-US" sz="2800" u="sng" dirty="0" smtClean="0">
                <a:solidFill>
                  <a:schemeClr val="accent2">
                    <a:lumMod val="50000"/>
                  </a:schemeClr>
                </a:solidFill>
                <a:latin typeface="Lithograph" pitchFamily="2" charset="0"/>
              </a:rPr>
              <a:t>TOTAL </a:t>
            </a:r>
            <a:r>
              <a:rPr lang="en-US" sz="2800" u="sng" dirty="0">
                <a:solidFill>
                  <a:schemeClr val="accent2">
                    <a:lumMod val="50000"/>
                  </a:schemeClr>
                </a:solidFill>
                <a:latin typeface="Lithograph" pitchFamily="2" charset="0"/>
              </a:rPr>
              <a:t>CALLS</a:t>
            </a:r>
          </a:p>
          <a:p>
            <a:pPr marL="393192" lvl="1" indent="0">
              <a:buNone/>
            </a:pPr>
            <a:r>
              <a:rPr lang="en-US" dirty="0" smtClean="0">
                <a:solidFill>
                  <a:schemeClr val="accent1">
                    <a:lumMod val="75000"/>
                  </a:schemeClr>
                </a:solidFill>
                <a:latin typeface="Lithograph" pitchFamily="2" charset="0"/>
              </a:rPr>
              <a:t>	2012      5919     </a:t>
            </a:r>
          </a:p>
          <a:p>
            <a:pPr marL="393192" lvl="1" indent="0">
              <a:buNone/>
            </a:pPr>
            <a:r>
              <a:rPr lang="en-US" dirty="0" smtClean="0">
                <a:solidFill>
                  <a:schemeClr val="accent1">
                    <a:lumMod val="75000"/>
                  </a:schemeClr>
                </a:solidFill>
                <a:latin typeface="Lithograph" pitchFamily="2" charset="0"/>
              </a:rPr>
              <a:t>	2011	    6172</a:t>
            </a:r>
          </a:p>
          <a:p>
            <a:pPr marL="393192" lvl="1" indent="0">
              <a:buNone/>
            </a:pPr>
            <a:r>
              <a:rPr lang="en-US" dirty="0" smtClean="0">
                <a:solidFill>
                  <a:schemeClr val="accent1">
                    <a:lumMod val="75000"/>
                  </a:schemeClr>
                </a:solidFill>
                <a:latin typeface="Lithograph" pitchFamily="2" charset="0"/>
              </a:rPr>
              <a:t>	2010	    6847</a:t>
            </a:r>
            <a:endParaRPr lang="en-US" dirty="0">
              <a:solidFill>
                <a:schemeClr val="accent1">
                  <a:lumMod val="75000"/>
                </a:schemeClr>
              </a:solidFill>
              <a:latin typeface="Lithograph" pitchFamily="2" charset="0"/>
            </a:endParaRPr>
          </a:p>
          <a:p>
            <a:pPr marL="393192" lvl="1" indent="0">
              <a:buNone/>
            </a:pPr>
            <a:r>
              <a:rPr lang="en-US" dirty="0" smtClean="0">
                <a:solidFill>
                  <a:schemeClr val="accent1">
                    <a:lumMod val="75000"/>
                  </a:schemeClr>
                </a:solidFill>
                <a:latin typeface="Lithograph" pitchFamily="2" charset="0"/>
              </a:rPr>
              <a:t>	2009	    6892</a:t>
            </a:r>
          </a:p>
          <a:p>
            <a:pPr marL="393192" lvl="1" indent="0">
              <a:buNone/>
            </a:pPr>
            <a:r>
              <a:rPr lang="en-US" dirty="0" smtClean="0">
                <a:solidFill>
                  <a:schemeClr val="accent1">
                    <a:lumMod val="75000"/>
                  </a:schemeClr>
                </a:solidFill>
                <a:latin typeface="Lithograph" pitchFamily="2" charset="0"/>
              </a:rPr>
              <a:t>	2008    7060</a:t>
            </a:r>
          </a:p>
          <a:p>
            <a:pPr marL="393192" lvl="1" indent="0">
              <a:buNone/>
            </a:pPr>
            <a:r>
              <a:rPr lang="en-US" dirty="0" smtClean="0">
                <a:solidFill>
                  <a:schemeClr val="accent1">
                    <a:lumMod val="75000"/>
                  </a:schemeClr>
                </a:solidFill>
                <a:latin typeface="Lithograph" pitchFamily="2" charset="0"/>
              </a:rPr>
              <a:t>	2007	    7556</a:t>
            </a:r>
          </a:p>
          <a:p>
            <a:pPr marL="393192" lvl="1" indent="0">
              <a:buNone/>
            </a:pPr>
            <a:r>
              <a:rPr lang="en-US" dirty="0" smtClean="0">
                <a:solidFill>
                  <a:schemeClr val="accent1">
                    <a:lumMod val="75000"/>
                  </a:schemeClr>
                </a:solidFill>
                <a:latin typeface="Lithograph" pitchFamily="2" charset="0"/>
              </a:rPr>
              <a:t>	2006 </a:t>
            </a: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  7632</a:t>
            </a:r>
          </a:p>
          <a:p>
            <a:pPr marL="393192" lvl="1" indent="0">
              <a:buNone/>
            </a:pPr>
            <a:r>
              <a:rPr lang="en-US" dirty="0" smtClean="0">
                <a:solidFill>
                  <a:schemeClr val="accent1">
                    <a:lumMod val="75000"/>
                  </a:schemeClr>
                </a:solidFill>
                <a:latin typeface="Lithograph" pitchFamily="2" charset="0"/>
              </a:rPr>
              <a:t>	2005	    7936</a:t>
            </a:r>
          </a:p>
          <a:p>
            <a:pPr marL="393192" lvl="1" indent="0">
              <a:buNone/>
            </a:pPr>
            <a:r>
              <a:rPr lang="en-US" dirty="0" smtClean="0">
                <a:solidFill>
                  <a:schemeClr val="accent1">
                    <a:lumMod val="75000"/>
                  </a:schemeClr>
                </a:solidFill>
                <a:latin typeface="Lithograph" pitchFamily="2" charset="0"/>
              </a:rPr>
              <a:t>	2004 </a:t>
            </a: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  7571</a:t>
            </a:r>
          </a:p>
          <a:p>
            <a:pPr marL="393192" lvl="1" indent="0">
              <a:buNone/>
            </a:pPr>
            <a:r>
              <a:rPr lang="en-US" dirty="0" smtClean="0">
                <a:solidFill>
                  <a:schemeClr val="accent1">
                    <a:lumMod val="75000"/>
                  </a:schemeClr>
                </a:solidFill>
                <a:latin typeface="Lithograph" pitchFamily="2" charset="0"/>
              </a:rPr>
              <a:t>	2003	    8011</a:t>
            </a:r>
          </a:p>
          <a:p>
            <a:pPr marL="393192" lvl="1" indent="0">
              <a:buNone/>
            </a:pPr>
            <a:endParaRPr lang="en-US" dirty="0">
              <a:solidFill>
                <a:schemeClr val="accent1">
                  <a:lumMod val="75000"/>
                </a:schemeClr>
              </a:solidFill>
              <a:latin typeface="Lithograph" pitchFamily="2" charset="0"/>
            </a:endParaRPr>
          </a:p>
          <a:p>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90130737"/>
              </p:ext>
            </p:extLst>
          </p:nvPr>
        </p:nvGraphicFramePr>
        <p:xfrm>
          <a:off x="3429000" y="2073275"/>
          <a:ext cx="5715000" cy="4784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3137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762000"/>
          </a:xfrm>
        </p:spPr>
        <p:txBody>
          <a:bodyPr>
            <a:noAutofit/>
          </a:bodyPr>
          <a:lstStyle/>
          <a:p>
            <a:pPr algn="ctr"/>
            <a:r>
              <a:rPr lang="en-US" sz="4400" b="1" dirty="0" smtClean="0">
                <a:solidFill>
                  <a:schemeClr val="accent1">
                    <a:lumMod val="50000"/>
                  </a:schemeClr>
                </a:solidFill>
                <a:latin typeface="Lithograph" pitchFamily="2" charset="0"/>
              </a:rPr>
              <a:t>WRITTEN REPORTS</a:t>
            </a:r>
            <a:br>
              <a:rPr lang="en-US" sz="4400" b="1" dirty="0" smtClean="0">
                <a:solidFill>
                  <a:schemeClr val="accent1">
                    <a:lumMod val="50000"/>
                  </a:schemeClr>
                </a:solidFill>
                <a:latin typeface="Lithograph" pitchFamily="2" charset="0"/>
              </a:rPr>
            </a:br>
            <a:r>
              <a:rPr lang="en-US" sz="4400" b="1" dirty="0" smtClean="0">
                <a:solidFill>
                  <a:schemeClr val="accent1">
                    <a:lumMod val="50000"/>
                  </a:schemeClr>
                </a:solidFill>
                <a:latin typeface="Lithograph" pitchFamily="2" charset="0"/>
              </a:rPr>
              <a:t>10-year Comparison</a:t>
            </a:r>
            <a:endParaRPr lang="en-US" sz="4400" b="1" dirty="0">
              <a:solidFill>
                <a:schemeClr val="accent1">
                  <a:lumMod val="50000"/>
                </a:schemeClr>
              </a:solidFill>
              <a:latin typeface="Lithograph" pitchFamily="2" charset="0"/>
            </a:endParaRPr>
          </a:p>
        </p:txBody>
      </p:sp>
      <p:sp>
        <p:nvSpPr>
          <p:cNvPr id="4" name="Content Placeholder 3"/>
          <p:cNvSpPr>
            <a:spLocks noGrp="1"/>
          </p:cNvSpPr>
          <p:nvPr>
            <p:ph sz="half" idx="1"/>
          </p:nvPr>
        </p:nvSpPr>
        <p:spPr>
          <a:xfrm>
            <a:off x="-381000" y="2209800"/>
            <a:ext cx="3886200" cy="4876800"/>
          </a:xfrm>
        </p:spPr>
        <p:txBody>
          <a:bodyPr>
            <a:normAutofit lnSpcReduction="10000"/>
          </a:bodyPr>
          <a:lstStyle/>
          <a:p>
            <a:pPr marL="393192" lvl="1" indent="0">
              <a:buNone/>
            </a:pPr>
            <a:r>
              <a:rPr lang="en-US" sz="3200" dirty="0" smtClean="0">
                <a:solidFill>
                  <a:schemeClr val="accent1">
                    <a:lumMod val="50000"/>
                  </a:schemeClr>
                </a:solidFill>
                <a:latin typeface="Lithograph" pitchFamily="2" charset="0"/>
              </a:rPr>
              <a:t>       </a:t>
            </a:r>
            <a:r>
              <a:rPr lang="en-US" sz="2800" u="sng" dirty="0" smtClean="0">
                <a:solidFill>
                  <a:schemeClr val="accent2">
                    <a:lumMod val="50000"/>
                  </a:schemeClr>
                </a:solidFill>
                <a:latin typeface="Lithograph" pitchFamily="2" charset="0"/>
              </a:rPr>
              <a:t>REPORTS</a:t>
            </a:r>
            <a:endParaRPr lang="en-US" sz="2800" u="sng" dirty="0">
              <a:solidFill>
                <a:schemeClr val="accent2">
                  <a:lumMod val="50000"/>
                </a:schemeClr>
              </a:solidFill>
              <a:latin typeface="Lithograph" pitchFamily="2" charset="0"/>
            </a:endParaRPr>
          </a:p>
          <a:p>
            <a:pPr marL="393192" lvl="1" indent="0">
              <a:buNone/>
            </a:pPr>
            <a:r>
              <a:rPr lang="en-US" dirty="0" smtClean="0">
                <a:solidFill>
                  <a:schemeClr val="accent1">
                    <a:lumMod val="75000"/>
                  </a:schemeClr>
                </a:solidFill>
                <a:latin typeface="Lithograph" pitchFamily="2" charset="0"/>
              </a:rPr>
              <a:t>	2012      2926     </a:t>
            </a:r>
          </a:p>
          <a:p>
            <a:pPr marL="393192" lvl="1" indent="0">
              <a:buNone/>
            </a:pPr>
            <a:r>
              <a:rPr lang="en-US" dirty="0" smtClean="0">
                <a:solidFill>
                  <a:schemeClr val="accent1">
                    <a:lumMod val="75000"/>
                  </a:schemeClr>
                </a:solidFill>
                <a:latin typeface="Lithograph" pitchFamily="2" charset="0"/>
              </a:rPr>
              <a:t>	2011	    2629</a:t>
            </a:r>
          </a:p>
          <a:p>
            <a:pPr marL="393192" lvl="1" indent="0">
              <a:buNone/>
            </a:pPr>
            <a:r>
              <a:rPr lang="en-US" dirty="0" smtClean="0">
                <a:solidFill>
                  <a:schemeClr val="accent1">
                    <a:lumMod val="75000"/>
                  </a:schemeClr>
                </a:solidFill>
                <a:latin typeface="Lithograph" pitchFamily="2" charset="0"/>
              </a:rPr>
              <a:t>	2010	    2610</a:t>
            </a:r>
            <a:endParaRPr lang="en-US" dirty="0">
              <a:solidFill>
                <a:schemeClr val="accent1">
                  <a:lumMod val="75000"/>
                </a:schemeClr>
              </a:solidFill>
              <a:latin typeface="Lithograph" pitchFamily="2" charset="0"/>
            </a:endParaRPr>
          </a:p>
          <a:p>
            <a:pPr marL="393192" lvl="1" indent="0">
              <a:buNone/>
            </a:pPr>
            <a:r>
              <a:rPr lang="en-US" dirty="0" smtClean="0">
                <a:solidFill>
                  <a:schemeClr val="accent1">
                    <a:lumMod val="75000"/>
                  </a:schemeClr>
                </a:solidFill>
                <a:latin typeface="Lithograph" pitchFamily="2" charset="0"/>
              </a:rPr>
              <a:t>	2009	    2632</a:t>
            </a:r>
          </a:p>
          <a:p>
            <a:pPr marL="393192" lvl="1" indent="0">
              <a:buNone/>
            </a:pPr>
            <a:r>
              <a:rPr lang="en-US" dirty="0" smtClean="0">
                <a:solidFill>
                  <a:schemeClr val="accent1">
                    <a:lumMod val="75000"/>
                  </a:schemeClr>
                </a:solidFill>
                <a:latin typeface="Lithograph" pitchFamily="2" charset="0"/>
              </a:rPr>
              <a:t>	2008    3040</a:t>
            </a:r>
          </a:p>
          <a:p>
            <a:pPr marL="393192" lvl="1" indent="0">
              <a:buNone/>
            </a:pPr>
            <a:r>
              <a:rPr lang="en-US" dirty="0" smtClean="0">
                <a:solidFill>
                  <a:schemeClr val="accent1">
                    <a:lumMod val="75000"/>
                  </a:schemeClr>
                </a:solidFill>
                <a:latin typeface="Lithograph" pitchFamily="2" charset="0"/>
              </a:rPr>
              <a:t>	2007	    3402</a:t>
            </a:r>
          </a:p>
          <a:p>
            <a:pPr marL="393192" lvl="1" indent="0">
              <a:buNone/>
            </a:pPr>
            <a:r>
              <a:rPr lang="en-US" dirty="0" smtClean="0">
                <a:solidFill>
                  <a:schemeClr val="accent1">
                    <a:lumMod val="75000"/>
                  </a:schemeClr>
                </a:solidFill>
                <a:latin typeface="Lithograph" pitchFamily="2" charset="0"/>
              </a:rPr>
              <a:t>	2006 </a:t>
            </a: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  3128</a:t>
            </a:r>
          </a:p>
          <a:p>
            <a:pPr marL="393192" lvl="1" indent="0">
              <a:buNone/>
            </a:pPr>
            <a:r>
              <a:rPr lang="en-US" dirty="0" smtClean="0">
                <a:solidFill>
                  <a:schemeClr val="accent1">
                    <a:lumMod val="75000"/>
                  </a:schemeClr>
                </a:solidFill>
                <a:latin typeface="Lithograph" pitchFamily="2" charset="0"/>
              </a:rPr>
              <a:t>	2005	    3304</a:t>
            </a:r>
          </a:p>
          <a:p>
            <a:pPr marL="393192" lvl="1" indent="0">
              <a:buNone/>
            </a:pPr>
            <a:r>
              <a:rPr lang="en-US" dirty="0" smtClean="0">
                <a:solidFill>
                  <a:schemeClr val="accent1">
                    <a:lumMod val="75000"/>
                  </a:schemeClr>
                </a:solidFill>
                <a:latin typeface="Lithograph" pitchFamily="2" charset="0"/>
              </a:rPr>
              <a:t>	2004 </a:t>
            </a: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  3206</a:t>
            </a:r>
          </a:p>
          <a:p>
            <a:pPr marL="393192" lvl="1" indent="0">
              <a:buNone/>
            </a:pPr>
            <a:r>
              <a:rPr lang="en-US" dirty="0" smtClean="0">
                <a:solidFill>
                  <a:schemeClr val="accent1">
                    <a:lumMod val="75000"/>
                  </a:schemeClr>
                </a:solidFill>
                <a:latin typeface="Lithograph" pitchFamily="2" charset="0"/>
              </a:rPr>
              <a:t>	2003	    3913</a:t>
            </a:r>
          </a:p>
          <a:p>
            <a:pPr marL="393192" lvl="1" indent="0">
              <a:buNone/>
            </a:pPr>
            <a:endParaRPr lang="en-US" dirty="0">
              <a:solidFill>
                <a:schemeClr val="accent1">
                  <a:lumMod val="75000"/>
                </a:schemeClr>
              </a:solidFill>
              <a:latin typeface="Lithograph" pitchFamily="2" charset="0"/>
            </a:endParaRPr>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856225191"/>
              </p:ext>
            </p:extLst>
          </p:nvPr>
        </p:nvGraphicFramePr>
        <p:xfrm>
          <a:off x="3124200" y="1997075"/>
          <a:ext cx="6019800" cy="4860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6599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Autofit/>
          </a:bodyPr>
          <a:lstStyle/>
          <a:p>
            <a:pPr algn="ctr"/>
            <a:r>
              <a:rPr lang="en-US" sz="5400" dirty="0" smtClean="0">
                <a:solidFill>
                  <a:schemeClr val="accent1">
                    <a:lumMod val="50000"/>
                  </a:schemeClr>
                </a:solidFill>
                <a:latin typeface="Lithograph" pitchFamily="2" charset="0"/>
              </a:rPr>
              <a:t>CALL BREAKDOWN</a:t>
            </a:r>
            <a:endParaRPr lang="en-US" sz="5400" dirty="0">
              <a:solidFill>
                <a:schemeClr val="accent1">
                  <a:lumMod val="50000"/>
                </a:schemeClr>
              </a:solidFill>
              <a:latin typeface="Lithograph" pitchFamily="2" charset="0"/>
            </a:endParaRPr>
          </a:p>
        </p:txBody>
      </p:sp>
      <p:sp>
        <p:nvSpPr>
          <p:cNvPr id="8" name="Content Placeholder 7"/>
          <p:cNvSpPr>
            <a:spLocks noGrp="1"/>
          </p:cNvSpPr>
          <p:nvPr>
            <p:ph sz="half" idx="1"/>
          </p:nvPr>
        </p:nvSpPr>
        <p:spPr>
          <a:xfrm>
            <a:off x="-533400" y="2286000"/>
            <a:ext cx="3581400" cy="4267200"/>
          </a:xfrm>
        </p:spPr>
        <p:txBody>
          <a:bodyPr/>
          <a:lstStyle/>
          <a:p>
            <a:pPr marL="0" indent="0" algn="ctr">
              <a:buNone/>
            </a:pPr>
            <a:r>
              <a:rPr lang="en-US" sz="3200" dirty="0" smtClean="0">
                <a:solidFill>
                  <a:schemeClr val="accent2">
                    <a:lumMod val="75000"/>
                  </a:schemeClr>
                </a:solidFill>
                <a:latin typeface="Lithograph" pitchFamily="2" charset="0"/>
              </a:rPr>
              <a:t>    JANUARY</a:t>
            </a:r>
            <a:endParaRPr lang="en-US" sz="3200" dirty="0">
              <a:solidFill>
                <a:schemeClr val="accent2">
                  <a:lumMod val="75000"/>
                </a:schemeClr>
              </a:solidFill>
              <a:latin typeface="Lithograph" pitchFamily="2" charset="0"/>
            </a:endParaRPr>
          </a:p>
          <a:p>
            <a:pPr marL="0" indent="0" algn="ctr">
              <a:buNone/>
            </a:pPr>
            <a:r>
              <a:rPr lang="en-US" sz="2800" dirty="0">
                <a:solidFill>
                  <a:schemeClr val="tx2">
                    <a:lumMod val="50000"/>
                  </a:schemeClr>
                </a:solidFill>
                <a:latin typeface="Benguiat Bk BT" pitchFamily="18" charset="0"/>
              </a:rPr>
              <a:t> </a:t>
            </a:r>
            <a:r>
              <a:rPr lang="en-US" sz="2800" dirty="0" smtClean="0">
                <a:solidFill>
                  <a:schemeClr val="tx2">
                    <a:lumMod val="50000"/>
                  </a:schemeClr>
                </a:solidFill>
                <a:latin typeface="Benguiat Bk BT" pitchFamily="18" charset="0"/>
              </a:rPr>
              <a:t>   </a:t>
            </a:r>
            <a:r>
              <a:rPr lang="en-US" sz="2400" dirty="0" smtClean="0">
                <a:solidFill>
                  <a:schemeClr val="tx2">
                    <a:lumMod val="50000"/>
                  </a:schemeClr>
                </a:solidFill>
                <a:latin typeface="Lithograph" pitchFamily="2" charset="0"/>
              </a:rPr>
              <a:t>614 </a:t>
            </a:r>
            <a:r>
              <a:rPr lang="en-US" sz="2400" dirty="0">
                <a:solidFill>
                  <a:schemeClr val="tx2">
                    <a:lumMod val="50000"/>
                  </a:schemeClr>
                </a:solidFill>
                <a:latin typeface="Lithograph" pitchFamily="2" charset="0"/>
              </a:rPr>
              <a:t>CALLS</a:t>
            </a:r>
          </a:p>
          <a:p>
            <a:pPr marL="0" indent="0" algn="ctr">
              <a:buNone/>
            </a:pPr>
            <a:endParaRPr lang="en-US" sz="1200" dirty="0">
              <a:solidFill>
                <a:schemeClr val="tx2">
                  <a:lumMod val="50000"/>
                </a:schemeClr>
              </a:solidFill>
              <a:latin typeface="Benguiat Bk BT" pitchFamily="18" charset="0"/>
            </a:endParaRPr>
          </a:p>
          <a:p>
            <a:pPr marL="0" indent="0">
              <a:buNone/>
            </a:pPr>
            <a:r>
              <a:rPr lang="en-US" sz="2000" dirty="0">
                <a:solidFill>
                  <a:schemeClr val="tx2">
                    <a:lumMod val="50000"/>
                  </a:schemeClr>
                </a:solidFill>
                <a:latin typeface="Benguiat Bk BT" pitchFamily="18" charset="0"/>
              </a:rPr>
              <a:t>	</a:t>
            </a:r>
            <a:r>
              <a:rPr lang="en-US" sz="2000" dirty="0">
                <a:solidFill>
                  <a:schemeClr val="accent1">
                    <a:lumMod val="50000"/>
                  </a:schemeClr>
                </a:solidFill>
                <a:latin typeface="Benguiat Bk BT" pitchFamily="18" charset="0"/>
              </a:rPr>
              <a:t>Priority 1 – 202</a:t>
            </a:r>
          </a:p>
          <a:p>
            <a:pPr marL="0" indent="0">
              <a:buNone/>
            </a:pPr>
            <a:r>
              <a:rPr lang="en-US" sz="2000" dirty="0">
                <a:solidFill>
                  <a:schemeClr val="accent1">
                    <a:lumMod val="50000"/>
                  </a:schemeClr>
                </a:solidFill>
                <a:latin typeface="Benguiat Bk BT" pitchFamily="18" charset="0"/>
              </a:rPr>
              <a:t>	Priority 2 – 49</a:t>
            </a:r>
          </a:p>
          <a:p>
            <a:pPr marL="0" indent="0">
              <a:buNone/>
            </a:pPr>
            <a:r>
              <a:rPr lang="en-US" sz="2000" dirty="0">
                <a:solidFill>
                  <a:schemeClr val="accent1">
                    <a:lumMod val="50000"/>
                  </a:schemeClr>
                </a:solidFill>
                <a:latin typeface="Benguiat Bk BT" pitchFamily="18" charset="0"/>
              </a:rPr>
              <a:t>	Priority 3 – 125</a:t>
            </a:r>
          </a:p>
          <a:p>
            <a:pPr marL="0" indent="0">
              <a:buNone/>
            </a:pPr>
            <a:r>
              <a:rPr lang="en-US" sz="2000" dirty="0">
                <a:solidFill>
                  <a:schemeClr val="accent1">
                    <a:lumMod val="50000"/>
                  </a:schemeClr>
                </a:solidFill>
                <a:latin typeface="Benguiat Bk BT" pitchFamily="18" charset="0"/>
              </a:rPr>
              <a:t>	Priority 4 – 219</a:t>
            </a:r>
          </a:p>
          <a:p>
            <a:pPr marL="0" indent="0">
              <a:buNone/>
            </a:pPr>
            <a:r>
              <a:rPr lang="en-US" sz="2000" dirty="0">
                <a:solidFill>
                  <a:schemeClr val="accent1">
                    <a:lumMod val="50000"/>
                  </a:schemeClr>
                </a:solidFill>
                <a:latin typeface="Benguiat Bk BT" pitchFamily="18" charset="0"/>
              </a:rPr>
              <a:t>	Priority 5 – 1</a:t>
            </a:r>
          </a:p>
          <a:p>
            <a:pPr marL="0" indent="0">
              <a:buNone/>
            </a:pPr>
            <a:r>
              <a:rPr lang="en-US" sz="2000" dirty="0">
                <a:solidFill>
                  <a:schemeClr val="accent1">
                    <a:lumMod val="50000"/>
                  </a:schemeClr>
                </a:solidFill>
                <a:latin typeface="Benguiat Bk BT" pitchFamily="18" charset="0"/>
              </a:rPr>
              <a:t>	Priority 6 </a:t>
            </a:r>
            <a:r>
              <a:rPr lang="en-US" sz="2000" dirty="0" smtClean="0">
                <a:solidFill>
                  <a:schemeClr val="accent1">
                    <a:lumMod val="50000"/>
                  </a:schemeClr>
                </a:solidFill>
                <a:latin typeface="Benguiat Bk BT" pitchFamily="18" charset="0"/>
              </a:rPr>
              <a:t>– 18</a:t>
            </a:r>
          </a:p>
          <a:p>
            <a:pPr marL="0" indent="0">
              <a:buNone/>
            </a:pPr>
            <a:endParaRPr lang="en-US" sz="2000" dirty="0">
              <a:solidFill>
                <a:schemeClr val="accent1">
                  <a:lumMod val="50000"/>
                </a:schemeClr>
              </a:solidFill>
              <a:latin typeface="Benguiat Bk BT" pitchFamily="18" charset="0"/>
            </a:endParaRPr>
          </a:p>
          <a:p>
            <a:pPr marL="0" indent="0" algn="ctr">
              <a:buNone/>
            </a:pPr>
            <a:r>
              <a:rPr lang="en-US" sz="1000" dirty="0" smtClean="0">
                <a:solidFill>
                  <a:schemeClr val="accent1">
                    <a:lumMod val="50000"/>
                  </a:schemeClr>
                </a:solidFill>
                <a:latin typeface="Benguiat Bk BT" pitchFamily="18" charset="0"/>
              </a:rPr>
              <a:t>        (Unfiltered through RMS/CAD)</a:t>
            </a:r>
            <a:endParaRPr lang="en-US" sz="1000" dirty="0">
              <a:solidFill>
                <a:schemeClr val="accent1">
                  <a:lumMod val="50000"/>
                </a:schemeClr>
              </a:solidFill>
              <a:latin typeface="Benguiat Bk BT" pitchFamily="18" charset="0"/>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1139488506"/>
              </p:ext>
            </p:extLst>
          </p:nvPr>
        </p:nvGraphicFramePr>
        <p:xfrm>
          <a:off x="2819402" y="1524000"/>
          <a:ext cx="6095999" cy="5181592"/>
        </p:xfrm>
        <a:graphic>
          <a:graphicData uri="http://schemas.openxmlformats.org/drawingml/2006/table">
            <a:tbl>
              <a:tblPr>
                <a:tableStyleId>{5C22544A-7EE6-4342-B048-85BDC9FD1C3A}</a:tableStyleId>
              </a:tblPr>
              <a:tblGrid>
                <a:gridCol w="1921414"/>
                <a:gridCol w="649687"/>
                <a:gridCol w="953797"/>
                <a:gridCol w="1921414"/>
                <a:gridCol w="649687"/>
              </a:tblGrid>
              <a:tr h="244132">
                <a:tc>
                  <a:txBody>
                    <a:bodyPr/>
                    <a:lstStyle/>
                    <a:p>
                      <a:pPr algn="l" fontAlgn="b"/>
                      <a:r>
                        <a:rPr lang="en-US" sz="1200" b="1" u="none" strike="noStrike" dirty="0">
                          <a:effectLst/>
                        </a:rPr>
                        <a:t> </a:t>
                      </a:r>
                      <a:endParaRPr lang="en-US" sz="1200" b="1" i="0" u="none" strike="noStrike" dirty="0">
                        <a:solidFill>
                          <a:srgbClr val="DCE6F1"/>
                        </a:solidFill>
                        <a:effectLst/>
                        <a:latin typeface="Constantia"/>
                      </a:endParaRPr>
                    </a:p>
                  </a:txBody>
                  <a:tcPr marL="5495" marR="5495" marT="5495"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onstantia"/>
                      </a:endParaRPr>
                    </a:p>
                  </a:txBody>
                  <a:tcPr marL="5495" marR="5495" marT="5495" marB="0" anchor="b"/>
                </a:tc>
                <a:tc>
                  <a:txBody>
                    <a:bodyPr/>
                    <a:lstStyle/>
                    <a:p>
                      <a:pPr algn="ctr" fontAlgn="b"/>
                      <a:r>
                        <a:rPr lang="en-US" sz="1400" b="1" u="sng" strike="noStrike" dirty="0">
                          <a:effectLst/>
                        </a:rPr>
                        <a:t>REPORTS</a:t>
                      </a:r>
                      <a:endParaRPr lang="en-US" sz="1400" b="1" i="0" u="sng" strike="noStrike" dirty="0">
                        <a:solidFill>
                          <a:srgbClr val="000000"/>
                        </a:solidFill>
                        <a:effectLst/>
                        <a:latin typeface="Constantia"/>
                      </a:endParaRPr>
                    </a:p>
                  </a:txBody>
                  <a:tcPr marL="5495" marR="5495" marT="5495"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onstantia"/>
                      </a:endParaRPr>
                    </a:p>
                  </a:txBody>
                  <a:tcPr marL="5495" marR="5495" marT="5495"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onstantia"/>
                      </a:endParaRPr>
                    </a:p>
                  </a:txBody>
                  <a:tcPr marL="5495" marR="5495" marT="5495" marB="0" anchor="b"/>
                </a:tc>
              </a:tr>
              <a:tr h="210132">
                <a:tc>
                  <a:txBody>
                    <a:bodyPr/>
                    <a:lstStyle/>
                    <a:p>
                      <a:pPr algn="l" rtl="0" fontAlgn="b"/>
                      <a:r>
                        <a:rPr lang="en-US" sz="1200" b="1" u="sng" strike="noStrike" dirty="0">
                          <a:effectLst/>
                        </a:rPr>
                        <a:t>CALL DESCRIPTION</a:t>
                      </a:r>
                      <a:endParaRPr lang="en-US" sz="1200" b="1" i="0" u="sng" strike="noStrike" dirty="0">
                        <a:solidFill>
                          <a:srgbClr val="000000"/>
                        </a:solidFill>
                        <a:effectLst/>
                        <a:latin typeface="Constantia"/>
                      </a:endParaRPr>
                    </a:p>
                  </a:txBody>
                  <a:tcPr marL="5495" marR="5495" marT="5495" marB="0" anchor="b"/>
                </a:tc>
                <a:tc>
                  <a:txBody>
                    <a:bodyPr/>
                    <a:lstStyle/>
                    <a:p>
                      <a:pPr algn="ctr" rtl="0" fontAlgn="b"/>
                      <a:r>
                        <a:rPr lang="en-US" sz="1200" b="1" u="sng" strike="noStrike" dirty="0">
                          <a:effectLst/>
                        </a:rPr>
                        <a:t>TOTAL</a:t>
                      </a:r>
                      <a:endParaRPr lang="en-US" sz="1200" b="1" i="0" u="sng" strike="noStrike" dirty="0">
                        <a:solidFill>
                          <a:srgbClr val="000000"/>
                        </a:solidFill>
                        <a:effectLst/>
                        <a:latin typeface="Constantia"/>
                      </a:endParaRPr>
                    </a:p>
                  </a:txBody>
                  <a:tcPr marL="5495" marR="5495" marT="5495" marB="0" anchor="b"/>
                </a:tc>
                <a:tc>
                  <a:txBody>
                    <a:bodyPr/>
                    <a:lstStyle/>
                    <a:p>
                      <a:pPr algn="l" rtl="0" fontAlgn="b"/>
                      <a:r>
                        <a:rPr lang="en-US" sz="1200" b="1" u="none" strike="noStrike" dirty="0">
                          <a:effectLst/>
                        </a:rPr>
                        <a:t> </a:t>
                      </a:r>
                      <a:endParaRPr lang="en-US" sz="1200" b="1" i="0" u="none" strike="noStrike" dirty="0">
                        <a:solidFill>
                          <a:srgbClr val="000000"/>
                        </a:solidFill>
                        <a:effectLst/>
                        <a:latin typeface="Constantia"/>
                      </a:endParaRPr>
                    </a:p>
                  </a:txBody>
                  <a:tcPr marL="5495" marR="5495" marT="5495" marB="0" anchor="b"/>
                </a:tc>
                <a:tc>
                  <a:txBody>
                    <a:bodyPr/>
                    <a:lstStyle/>
                    <a:p>
                      <a:pPr algn="l" rtl="0" fontAlgn="b"/>
                      <a:r>
                        <a:rPr lang="en-US" sz="1200" b="1" u="sng" strike="noStrike" dirty="0">
                          <a:effectLst/>
                        </a:rPr>
                        <a:t>CALL DESCRIPTION</a:t>
                      </a:r>
                      <a:endParaRPr lang="en-US" sz="1200" b="1" i="0" u="sng" strike="noStrike" dirty="0">
                        <a:solidFill>
                          <a:srgbClr val="000000"/>
                        </a:solidFill>
                        <a:effectLst/>
                        <a:latin typeface="Constantia"/>
                      </a:endParaRPr>
                    </a:p>
                  </a:txBody>
                  <a:tcPr marL="5495" marR="5495" marT="5495" marB="0" anchor="b"/>
                </a:tc>
                <a:tc>
                  <a:txBody>
                    <a:bodyPr/>
                    <a:lstStyle/>
                    <a:p>
                      <a:pPr algn="ctr" rtl="0" fontAlgn="b"/>
                      <a:r>
                        <a:rPr lang="en-US" sz="1200" b="1" u="sng" strike="noStrike" dirty="0">
                          <a:effectLst/>
                        </a:rPr>
                        <a:t>TOTAL</a:t>
                      </a:r>
                      <a:endParaRPr lang="en-US" sz="1200" b="1" i="0" u="sng"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911 calls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6</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fontAlgn="b"/>
                      <a:r>
                        <a:rPr lang="en-US" sz="1100" u="none" strike="noStrike" dirty="0">
                          <a:effectLst/>
                        </a:rPr>
                        <a:t>Intoxication</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Abandoned vehicles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fontAlgn="b"/>
                      <a:r>
                        <a:rPr lang="en-US" sz="1100" u="none" strike="noStrike" dirty="0">
                          <a:effectLst/>
                        </a:rPr>
                        <a:t>Keep the peace</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Alarms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13</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Medicals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38</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Animal complaints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Motorist assists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Assaults</a:t>
                      </a:r>
                      <a:endParaRPr lang="en-US" sz="1100" b="0" i="0" u="none" strike="noStrike" dirty="0">
                        <a:solidFill>
                          <a:srgbClr val="000000"/>
                        </a:solidFill>
                        <a:effectLst/>
                        <a:latin typeface="Constantia"/>
                      </a:endParaRPr>
                    </a:p>
                  </a:txBody>
                  <a:tcPr marL="5495" marR="5495" marT="5495" marB="0" anchor="b">
                    <a:solidFill>
                      <a:srgbClr val="FFFF00"/>
                    </a:solidFill>
                  </a:tcPr>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95" marR="5495" marT="5495" marB="0" anchor="b">
                    <a:solidFill>
                      <a:srgbClr val="FFFF00"/>
                    </a:solidFill>
                  </a:tcPr>
                </a:tc>
                <a:tc>
                  <a:txBody>
                    <a:bodyPr/>
                    <a:lstStyle/>
                    <a:p>
                      <a:pPr algn="ctr"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fontAlgn="b"/>
                      <a:r>
                        <a:rPr lang="en-US" sz="1100" u="none" strike="noStrike" dirty="0">
                          <a:effectLst/>
                        </a:rPr>
                        <a:t>Ordinance violations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fontAlgn="b"/>
                      <a:r>
                        <a:rPr lang="en-US" sz="1100" u="none" strike="noStrike" dirty="0">
                          <a:effectLst/>
                        </a:rPr>
                        <a:t>Assist fire department</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fontAlgn="b"/>
                      <a:r>
                        <a:rPr lang="en-US" sz="1100" u="none" strike="noStrike" dirty="0">
                          <a:effectLst/>
                        </a:rPr>
                        <a:t>Parking problems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Assist other jurisdictions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Premise checks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56</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Burglaries</a:t>
                      </a:r>
                      <a:endParaRPr lang="en-US" sz="1100" b="0" i="0" u="none" strike="noStrike" dirty="0">
                        <a:solidFill>
                          <a:srgbClr val="000000"/>
                        </a:solidFill>
                        <a:effectLst/>
                        <a:latin typeface="Constantia"/>
                      </a:endParaRPr>
                    </a:p>
                  </a:txBody>
                  <a:tcPr marL="5495" marR="5495" marT="5495" marB="0" anchor="b">
                    <a:solidFill>
                      <a:srgbClr val="FF0000"/>
                    </a:solidFill>
                  </a:tcPr>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95" marR="5495" marT="5495" marB="0" anchor="b">
                    <a:solidFill>
                      <a:srgbClr val="FF0000"/>
                    </a:solidFill>
                  </a:tcPr>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Protective orders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Citizen assists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15</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Revoked/Susp DL/Reg</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5</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Child abuse</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Runaways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Civil disputes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5</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Sex offenses</a:t>
                      </a:r>
                      <a:endParaRPr lang="en-US" sz="1100" b="0" i="0" u="none" strike="noStrike" dirty="0">
                        <a:solidFill>
                          <a:srgbClr val="000000"/>
                        </a:solidFill>
                        <a:effectLst/>
                        <a:latin typeface="Constantia"/>
                      </a:endParaRPr>
                    </a:p>
                  </a:txBody>
                  <a:tcPr marL="5495" marR="5495" marT="5495" marB="0" anchor="b">
                    <a:solidFill>
                      <a:srgbClr val="FFFF00"/>
                    </a:solidFill>
                  </a:tcPr>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95" marR="5495" marT="5495" marB="0" anchor="b">
                    <a:solidFill>
                      <a:srgbClr val="FFFF00"/>
                    </a:solidFill>
                  </a:tcPr>
                </a:tc>
              </a:tr>
              <a:tr h="196972">
                <a:tc>
                  <a:txBody>
                    <a:bodyPr/>
                    <a:lstStyle/>
                    <a:p>
                      <a:pPr algn="l" rtl="0" fontAlgn="b"/>
                      <a:r>
                        <a:rPr lang="en-US" sz="1100" u="none" strike="noStrike" dirty="0">
                          <a:effectLst/>
                        </a:rPr>
                        <a:t>Community policing</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55</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Suspicious activity</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35</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Custody disputes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Stolen vehicles</a:t>
                      </a:r>
                      <a:endParaRPr lang="en-US" sz="1100" b="0" i="0" u="none" strike="noStrike" dirty="0">
                        <a:solidFill>
                          <a:srgbClr val="000000"/>
                        </a:solidFill>
                        <a:effectLst/>
                        <a:latin typeface="Constantia"/>
                      </a:endParaRPr>
                    </a:p>
                  </a:txBody>
                  <a:tcPr marL="5495" marR="5495" marT="5495" marB="0" anchor="b">
                    <a:solidFill>
                      <a:srgbClr val="FF0000"/>
                    </a:solidFill>
                  </a:tcPr>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95" marR="5495" marT="5495" marB="0" anchor="b">
                    <a:solidFill>
                      <a:srgbClr val="FF0000"/>
                    </a:solidFill>
                  </a:tcPr>
                </a:tc>
              </a:tr>
              <a:tr h="196972">
                <a:tc>
                  <a:txBody>
                    <a:bodyPr/>
                    <a:lstStyle/>
                    <a:p>
                      <a:pPr algn="l" rtl="0" fontAlgn="b"/>
                      <a:r>
                        <a:rPr lang="en-US" sz="1100" u="none" strike="noStrike" dirty="0">
                          <a:effectLst/>
                        </a:rPr>
                        <a:t>Criminal mischief</a:t>
                      </a:r>
                      <a:endParaRPr lang="en-US" sz="1100" b="0" i="0" u="none" strike="noStrike" dirty="0">
                        <a:solidFill>
                          <a:srgbClr val="000000"/>
                        </a:solidFill>
                        <a:effectLst/>
                        <a:latin typeface="Constantia"/>
                      </a:endParaRPr>
                    </a:p>
                  </a:txBody>
                  <a:tcPr marL="5495" marR="5495" marT="5495" marB="0" anchor="b">
                    <a:solidFill>
                      <a:srgbClr val="FF0000"/>
                    </a:solidFill>
                  </a:tcPr>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95" marR="5495" marT="5495" marB="0" anchor="b">
                    <a:solidFill>
                      <a:srgbClr val="FF0000"/>
                    </a:solidFill>
                  </a:tcPr>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Telephone harassment</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Curfew violations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Thefts</a:t>
                      </a:r>
                      <a:endParaRPr lang="en-US" sz="1100" b="0" i="0" u="none" strike="noStrike" dirty="0">
                        <a:solidFill>
                          <a:srgbClr val="000000"/>
                        </a:solidFill>
                        <a:effectLst/>
                        <a:latin typeface="Constantia"/>
                      </a:endParaRPr>
                    </a:p>
                  </a:txBody>
                  <a:tcPr marL="5495" marR="5495" marT="5495" marB="0" anchor="b">
                    <a:solidFill>
                      <a:srgbClr val="FF0000"/>
                    </a:solidFill>
                  </a:tcPr>
                </a:tc>
                <a:tc>
                  <a:txBody>
                    <a:bodyPr/>
                    <a:lstStyle/>
                    <a:p>
                      <a:pPr algn="ctr" rtl="0" fontAlgn="b"/>
                      <a:r>
                        <a:rPr lang="en-US" sz="1200" u="none" strike="noStrike" dirty="0">
                          <a:effectLst/>
                        </a:rPr>
                        <a:t>11</a:t>
                      </a:r>
                      <a:endParaRPr lang="en-US" sz="1200" b="0" i="0" u="none" strike="noStrike" dirty="0">
                        <a:solidFill>
                          <a:srgbClr val="000000"/>
                        </a:solidFill>
                        <a:effectLst/>
                        <a:latin typeface="Constantia"/>
                      </a:endParaRPr>
                    </a:p>
                  </a:txBody>
                  <a:tcPr marL="5495" marR="5495" marT="5495" marB="0" anchor="b">
                    <a:solidFill>
                      <a:srgbClr val="FF0000"/>
                    </a:solidFill>
                  </a:tcPr>
                </a:tc>
              </a:tr>
              <a:tr h="196972">
                <a:tc>
                  <a:txBody>
                    <a:bodyPr/>
                    <a:lstStyle/>
                    <a:p>
                      <a:pPr algn="l" rtl="0" fontAlgn="b"/>
                      <a:r>
                        <a:rPr lang="en-US" sz="1100" u="none" strike="noStrike" dirty="0">
                          <a:effectLst/>
                        </a:rPr>
                        <a:t>Disorderly conduct</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Threatened suicides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5</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Disturbing the peace</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7</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Threats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Drug violations</a:t>
                      </a:r>
                      <a:endParaRPr lang="en-US" sz="1100" b="0" i="0" u="none" strike="noStrike" dirty="0">
                        <a:solidFill>
                          <a:srgbClr val="000000"/>
                        </a:solidFill>
                        <a:effectLst/>
                        <a:latin typeface="Constantia"/>
                      </a:endParaRPr>
                    </a:p>
                  </a:txBody>
                  <a:tcPr marL="5495" marR="5495" marT="5495" marB="0" anchor="b">
                    <a:solidFill>
                      <a:srgbClr val="92D050"/>
                    </a:solidFill>
                  </a:tcPr>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95" marR="5495" marT="5495" marB="0" anchor="b">
                    <a:solidFill>
                      <a:srgbClr val="92D050"/>
                    </a:solidFill>
                  </a:tcPr>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Traffic accidents injury</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DUI</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Traffic accidents property</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10</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Extra patrols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Traffic hazards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False info</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Traffic </a:t>
                      </a:r>
                      <a:r>
                        <a:rPr lang="en-US" sz="1100" u="none" strike="noStrike" dirty="0" smtClean="0">
                          <a:effectLst/>
                        </a:rPr>
                        <a:t>stops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b="0" i="0" u="none" strike="noStrike" dirty="0" smtClean="0">
                          <a:solidFill>
                            <a:srgbClr val="000000"/>
                          </a:solidFill>
                          <a:effectLst/>
                          <a:latin typeface="Constantia"/>
                        </a:rPr>
                        <a:t>71</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Family violence</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13</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Vehicle burglaries</a:t>
                      </a:r>
                      <a:endParaRPr lang="en-US" sz="1100" b="0" i="0" u="none" strike="noStrike" dirty="0">
                        <a:solidFill>
                          <a:srgbClr val="000000"/>
                        </a:solidFill>
                        <a:effectLst/>
                        <a:latin typeface="Constantia"/>
                      </a:endParaRPr>
                    </a:p>
                  </a:txBody>
                  <a:tcPr marL="5495" marR="5495" marT="5495" marB="0" anchor="b">
                    <a:solidFill>
                      <a:srgbClr val="FF0000"/>
                    </a:solidFill>
                  </a:tcPr>
                </a:tc>
                <a:tc>
                  <a:txBody>
                    <a:bodyPr/>
                    <a:lstStyle/>
                    <a:p>
                      <a:pPr algn="ctr" rtl="0" fontAlgn="b"/>
                      <a:r>
                        <a:rPr lang="en-US" sz="1200" u="none" strike="noStrike" dirty="0">
                          <a:effectLst/>
                        </a:rPr>
                        <a:t>5</a:t>
                      </a:r>
                      <a:endParaRPr lang="en-US" sz="1200" b="0" i="0" u="none" strike="noStrike" dirty="0">
                        <a:solidFill>
                          <a:srgbClr val="000000"/>
                        </a:solidFill>
                        <a:effectLst/>
                        <a:latin typeface="Constantia"/>
                      </a:endParaRPr>
                    </a:p>
                  </a:txBody>
                  <a:tcPr marL="5495" marR="5495" marT="5495" marB="0" anchor="b">
                    <a:solidFill>
                      <a:srgbClr val="FF0000"/>
                    </a:solidFill>
                  </a:tcPr>
                </a:tc>
              </a:tr>
              <a:tr h="196972">
                <a:tc>
                  <a:txBody>
                    <a:bodyPr/>
                    <a:lstStyle/>
                    <a:p>
                      <a:pPr algn="l" rtl="0" fontAlgn="b"/>
                      <a:r>
                        <a:rPr lang="en-US" sz="1100" u="none" strike="noStrike" dirty="0">
                          <a:effectLst/>
                        </a:rPr>
                        <a:t>Found person</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Warrants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95" marR="5495" marT="5495" marB="0" anchor="b"/>
                </a:tc>
              </a:tr>
              <a:tr h="196972">
                <a:tc>
                  <a:txBody>
                    <a:bodyPr/>
                    <a:lstStyle/>
                    <a:p>
                      <a:pPr algn="l" rtl="0" fontAlgn="b"/>
                      <a:r>
                        <a:rPr lang="en-US" sz="1100" u="none" strike="noStrike" dirty="0">
                          <a:effectLst/>
                        </a:rPr>
                        <a:t>Frauds</a:t>
                      </a:r>
                      <a:endParaRPr lang="en-US" sz="1100" b="0" i="0" u="none" strike="noStrike" dirty="0">
                        <a:solidFill>
                          <a:srgbClr val="000000"/>
                        </a:solidFill>
                        <a:effectLst/>
                        <a:latin typeface="Constantia"/>
                      </a:endParaRPr>
                    </a:p>
                  </a:txBody>
                  <a:tcPr marL="5495" marR="5495" marT="5495"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95" marR="5495" marT="549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95" marR="5495" marT="5495" marB="0" anchor="b"/>
                </a:tc>
                <a:tc>
                  <a:txBody>
                    <a:bodyPr/>
                    <a:lstStyle/>
                    <a:p>
                      <a:pPr algn="l" fontAlgn="b"/>
                      <a:r>
                        <a:rPr lang="en-US" sz="1100" u="none" strike="noStrike" dirty="0">
                          <a:effectLst/>
                        </a:rPr>
                        <a:t>Welfare checks</a:t>
                      </a:r>
                      <a:endParaRPr lang="en-US" sz="1100" b="0" i="0" u="none" strike="noStrike" dirty="0">
                        <a:solidFill>
                          <a:srgbClr val="000000"/>
                        </a:solidFill>
                        <a:effectLst/>
                        <a:latin typeface="Constantia"/>
                      </a:endParaRPr>
                    </a:p>
                  </a:txBody>
                  <a:tcPr marL="5495" marR="5495" marT="5495" marB="0" anchor="b"/>
                </a:tc>
                <a:tc>
                  <a:txBody>
                    <a:bodyPr/>
                    <a:lstStyle/>
                    <a:p>
                      <a:pPr algn="ctr" fontAlgn="b"/>
                      <a:r>
                        <a:rPr lang="en-US" sz="1200" u="none" strike="noStrike" dirty="0">
                          <a:effectLst/>
                        </a:rPr>
                        <a:t>8</a:t>
                      </a:r>
                      <a:endParaRPr lang="en-US" sz="1200" b="0" i="0" u="none" strike="noStrike" dirty="0">
                        <a:solidFill>
                          <a:srgbClr val="000000"/>
                        </a:solidFill>
                        <a:effectLst/>
                        <a:latin typeface="Constantia"/>
                      </a:endParaRPr>
                    </a:p>
                  </a:txBody>
                  <a:tcPr marL="5495" marR="5495" marT="5495" marB="0" anchor="b"/>
                </a:tc>
              </a:tr>
            </a:tbl>
          </a:graphicData>
        </a:graphic>
      </p:graphicFrame>
    </p:spTree>
    <p:extLst>
      <p:ext uri="{BB962C8B-B14F-4D97-AF65-F5344CB8AC3E}">
        <p14:creationId xmlns:p14="http://schemas.microsoft.com/office/powerpoint/2010/main" val="2526403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762000"/>
          </a:xfrm>
        </p:spPr>
        <p:txBody>
          <a:bodyPr>
            <a:noAutofit/>
          </a:bodyPr>
          <a:lstStyle/>
          <a:p>
            <a:pPr algn="ctr"/>
            <a:r>
              <a:rPr lang="en-US" sz="4400" b="1" dirty="0" smtClean="0">
                <a:solidFill>
                  <a:schemeClr val="accent1">
                    <a:lumMod val="50000"/>
                  </a:schemeClr>
                </a:solidFill>
                <a:latin typeface="Lithograph" pitchFamily="2" charset="0"/>
              </a:rPr>
              <a:t>TRAFFIC STOPS</a:t>
            </a:r>
            <a:br>
              <a:rPr lang="en-US" sz="4400" b="1" dirty="0" smtClean="0">
                <a:solidFill>
                  <a:schemeClr val="accent1">
                    <a:lumMod val="50000"/>
                  </a:schemeClr>
                </a:solidFill>
                <a:latin typeface="Lithograph" pitchFamily="2" charset="0"/>
              </a:rPr>
            </a:br>
            <a:r>
              <a:rPr lang="en-US" sz="4400" b="1" dirty="0" smtClean="0">
                <a:solidFill>
                  <a:schemeClr val="accent1">
                    <a:lumMod val="50000"/>
                  </a:schemeClr>
                </a:solidFill>
                <a:latin typeface="Lithograph" pitchFamily="2" charset="0"/>
              </a:rPr>
              <a:t>10-year Comparison</a:t>
            </a:r>
            <a:endParaRPr lang="en-US" sz="4400" b="1" dirty="0">
              <a:solidFill>
                <a:schemeClr val="accent1">
                  <a:lumMod val="50000"/>
                </a:schemeClr>
              </a:solidFill>
              <a:latin typeface="Lithograph" pitchFamily="2" charset="0"/>
            </a:endParaRPr>
          </a:p>
        </p:txBody>
      </p:sp>
      <p:sp>
        <p:nvSpPr>
          <p:cNvPr id="4" name="Content Placeholder 3"/>
          <p:cNvSpPr>
            <a:spLocks noGrp="1"/>
          </p:cNvSpPr>
          <p:nvPr>
            <p:ph sz="half" idx="1"/>
          </p:nvPr>
        </p:nvSpPr>
        <p:spPr>
          <a:xfrm>
            <a:off x="-304800" y="2286000"/>
            <a:ext cx="3886200" cy="4876800"/>
          </a:xfrm>
        </p:spPr>
        <p:txBody>
          <a:bodyPr>
            <a:normAutofit lnSpcReduction="10000"/>
          </a:bodyPr>
          <a:lstStyle/>
          <a:p>
            <a:pPr marL="393192" lvl="1" indent="0">
              <a:buNone/>
            </a:pPr>
            <a:r>
              <a:rPr lang="en-US" sz="2800" dirty="0" smtClean="0">
                <a:solidFill>
                  <a:schemeClr val="accent2">
                    <a:lumMod val="50000"/>
                  </a:schemeClr>
                </a:solidFill>
                <a:latin typeface="Lithograph" pitchFamily="2" charset="0"/>
              </a:rPr>
              <a:t>   </a:t>
            </a:r>
            <a:r>
              <a:rPr lang="en-US" sz="2800" u="sng" dirty="0" smtClean="0">
                <a:solidFill>
                  <a:schemeClr val="accent2">
                    <a:lumMod val="50000"/>
                  </a:schemeClr>
                </a:solidFill>
                <a:latin typeface="Lithograph" pitchFamily="2" charset="0"/>
              </a:rPr>
              <a:t>TOTAL Stops</a:t>
            </a:r>
            <a:endParaRPr lang="en-US" sz="2800" u="sng" dirty="0">
              <a:solidFill>
                <a:schemeClr val="accent2">
                  <a:lumMod val="50000"/>
                </a:schemeClr>
              </a:solidFill>
              <a:latin typeface="Lithograph" pitchFamily="2" charset="0"/>
            </a:endParaRPr>
          </a:p>
          <a:p>
            <a:pPr marL="393192" lvl="1" indent="0">
              <a:buNone/>
            </a:pPr>
            <a:r>
              <a:rPr lang="en-US" dirty="0" smtClean="0">
                <a:solidFill>
                  <a:schemeClr val="accent1">
                    <a:lumMod val="75000"/>
                  </a:schemeClr>
                </a:solidFill>
                <a:latin typeface="Lithograph" pitchFamily="2" charset="0"/>
              </a:rPr>
              <a:t>	2012      921   </a:t>
            </a:r>
          </a:p>
          <a:p>
            <a:pPr marL="393192" lvl="1" indent="0">
              <a:buNone/>
            </a:pPr>
            <a:r>
              <a:rPr lang="en-US" dirty="0" smtClean="0">
                <a:solidFill>
                  <a:schemeClr val="accent1">
                    <a:lumMod val="75000"/>
                  </a:schemeClr>
                </a:solidFill>
                <a:latin typeface="Lithograph" pitchFamily="2" charset="0"/>
              </a:rPr>
              <a:t>	2011      1174</a:t>
            </a:r>
          </a:p>
          <a:p>
            <a:pPr marL="393192" lvl="1" indent="0">
              <a:buNone/>
            </a:pPr>
            <a:r>
              <a:rPr lang="en-US" dirty="0" smtClean="0">
                <a:solidFill>
                  <a:schemeClr val="accent1">
                    <a:lumMod val="75000"/>
                  </a:schemeClr>
                </a:solidFill>
                <a:latin typeface="Lithograph" pitchFamily="2" charset="0"/>
              </a:rPr>
              <a:t>	2010	    1741</a:t>
            </a:r>
            <a:endParaRPr lang="en-US" dirty="0">
              <a:solidFill>
                <a:schemeClr val="accent1">
                  <a:lumMod val="75000"/>
                </a:schemeClr>
              </a:solidFill>
              <a:latin typeface="Lithograph" pitchFamily="2" charset="0"/>
            </a:endParaRPr>
          </a:p>
          <a:p>
            <a:pPr marL="393192" lvl="1" indent="0">
              <a:buNone/>
            </a:pPr>
            <a:r>
              <a:rPr lang="en-US" dirty="0" smtClean="0">
                <a:solidFill>
                  <a:schemeClr val="accent1">
                    <a:lumMod val="75000"/>
                  </a:schemeClr>
                </a:solidFill>
                <a:latin typeface="Lithograph" pitchFamily="2" charset="0"/>
              </a:rPr>
              <a:t>	2009	    1450</a:t>
            </a:r>
          </a:p>
          <a:p>
            <a:pPr marL="393192" lvl="1" indent="0">
              <a:buNone/>
            </a:pPr>
            <a:r>
              <a:rPr lang="en-US" dirty="0" smtClean="0">
                <a:solidFill>
                  <a:schemeClr val="accent1">
                    <a:lumMod val="75000"/>
                  </a:schemeClr>
                </a:solidFill>
                <a:latin typeface="Lithograph" pitchFamily="2" charset="0"/>
              </a:rPr>
              <a:t>	2008 </a:t>
            </a: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  1571</a:t>
            </a:r>
          </a:p>
          <a:p>
            <a:pPr marL="393192" lvl="1" indent="0">
              <a:buNone/>
            </a:pPr>
            <a:r>
              <a:rPr lang="en-US" dirty="0" smtClean="0">
                <a:solidFill>
                  <a:schemeClr val="accent1">
                    <a:lumMod val="75000"/>
                  </a:schemeClr>
                </a:solidFill>
                <a:latin typeface="Lithograph" pitchFamily="2" charset="0"/>
              </a:rPr>
              <a:t>	2007	    1831</a:t>
            </a:r>
          </a:p>
          <a:p>
            <a:pPr marL="393192" lvl="1" indent="0">
              <a:buNone/>
            </a:pPr>
            <a:r>
              <a:rPr lang="en-US" dirty="0" smtClean="0">
                <a:solidFill>
                  <a:schemeClr val="accent1">
                    <a:lumMod val="75000"/>
                  </a:schemeClr>
                </a:solidFill>
                <a:latin typeface="Lithograph" pitchFamily="2" charset="0"/>
              </a:rPr>
              <a:t>	2006    2145</a:t>
            </a:r>
          </a:p>
          <a:p>
            <a:pPr marL="393192" lvl="1" indent="0">
              <a:buNone/>
            </a:pPr>
            <a:r>
              <a:rPr lang="en-US" dirty="0" smtClean="0">
                <a:solidFill>
                  <a:schemeClr val="accent1">
                    <a:lumMod val="75000"/>
                  </a:schemeClr>
                </a:solidFill>
                <a:latin typeface="Lithograph" pitchFamily="2" charset="0"/>
              </a:rPr>
              <a:t>	2005 </a:t>
            </a: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  2222</a:t>
            </a:r>
          </a:p>
          <a:p>
            <a:pPr marL="393192" lvl="1" indent="0">
              <a:buNone/>
            </a:pPr>
            <a:r>
              <a:rPr lang="en-US" dirty="0" smtClean="0">
                <a:solidFill>
                  <a:schemeClr val="accent1">
                    <a:lumMod val="75000"/>
                  </a:schemeClr>
                </a:solidFill>
                <a:latin typeface="Lithograph" pitchFamily="2" charset="0"/>
              </a:rPr>
              <a:t>	2004 </a:t>
            </a: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  2081</a:t>
            </a:r>
          </a:p>
          <a:p>
            <a:pPr marL="393192" lvl="1" indent="0">
              <a:buNone/>
            </a:pPr>
            <a:r>
              <a:rPr lang="en-US" dirty="0" smtClean="0">
                <a:solidFill>
                  <a:schemeClr val="accent1">
                    <a:lumMod val="75000"/>
                  </a:schemeClr>
                </a:solidFill>
                <a:latin typeface="Lithograph" pitchFamily="2" charset="0"/>
              </a:rPr>
              <a:t>	2003	    2315</a:t>
            </a:r>
          </a:p>
          <a:p>
            <a:pPr marL="393192" lvl="1" indent="0">
              <a:buNone/>
            </a:pPr>
            <a:endParaRPr lang="en-US" dirty="0">
              <a:solidFill>
                <a:schemeClr val="accent1">
                  <a:lumMod val="75000"/>
                </a:schemeClr>
              </a:solidFill>
              <a:latin typeface="Lithograph" pitchFamily="2" charset="0"/>
            </a:endParaRPr>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780787558"/>
              </p:ext>
            </p:extLst>
          </p:nvPr>
        </p:nvGraphicFramePr>
        <p:xfrm>
          <a:off x="3276600" y="2043967"/>
          <a:ext cx="5715000" cy="4784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273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762000"/>
          </a:xfrm>
        </p:spPr>
        <p:txBody>
          <a:bodyPr>
            <a:noAutofit/>
          </a:bodyPr>
          <a:lstStyle/>
          <a:p>
            <a:pPr algn="ctr"/>
            <a:r>
              <a:rPr lang="en-US" sz="4400" b="1" dirty="0" smtClean="0">
                <a:solidFill>
                  <a:schemeClr val="accent1">
                    <a:lumMod val="50000"/>
                  </a:schemeClr>
                </a:solidFill>
                <a:latin typeface="Lithograph" pitchFamily="2" charset="0"/>
              </a:rPr>
              <a:t>CITATIONS</a:t>
            </a:r>
            <a:br>
              <a:rPr lang="en-US" sz="4400" b="1" dirty="0" smtClean="0">
                <a:solidFill>
                  <a:schemeClr val="accent1">
                    <a:lumMod val="50000"/>
                  </a:schemeClr>
                </a:solidFill>
                <a:latin typeface="Lithograph" pitchFamily="2" charset="0"/>
              </a:rPr>
            </a:br>
            <a:r>
              <a:rPr lang="en-US" sz="4400" b="1" dirty="0" smtClean="0">
                <a:solidFill>
                  <a:schemeClr val="accent1">
                    <a:lumMod val="50000"/>
                  </a:schemeClr>
                </a:solidFill>
                <a:latin typeface="Lithograph" pitchFamily="2" charset="0"/>
              </a:rPr>
              <a:t>10-year Comparison</a:t>
            </a:r>
            <a:endParaRPr lang="en-US" sz="4400" b="1" dirty="0">
              <a:solidFill>
                <a:schemeClr val="accent1">
                  <a:lumMod val="50000"/>
                </a:schemeClr>
              </a:solidFill>
              <a:latin typeface="Lithograph" pitchFamily="2" charset="0"/>
            </a:endParaRPr>
          </a:p>
        </p:txBody>
      </p:sp>
      <p:sp>
        <p:nvSpPr>
          <p:cNvPr id="4" name="Content Placeholder 3"/>
          <p:cNvSpPr>
            <a:spLocks noGrp="1"/>
          </p:cNvSpPr>
          <p:nvPr>
            <p:ph sz="half" idx="1"/>
          </p:nvPr>
        </p:nvSpPr>
        <p:spPr>
          <a:xfrm>
            <a:off x="-304800" y="2286000"/>
            <a:ext cx="3886200" cy="4876800"/>
          </a:xfrm>
        </p:spPr>
        <p:txBody>
          <a:bodyPr>
            <a:normAutofit lnSpcReduction="10000"/>
          </a:bodyPr>
          <a:lstStyle/>
          <a:p>
            <a:pPr marL="393192" lvl="1" indent="0">
              <a:buNone/>
            </a:pPr>
            <a:r>
              <a:rPr lang="en-US" sz="2800" dirty="0" smtClean="0">
                <a:solidFill>
                  <a:schemeClr val="accent2">
                    <a:lumMod val="50000"/>
                  </a:schemeClr>
                </a:solidFill>
                <a:latin typeface="Lithograph" pitchFamily="2" charset="0"/>
              </a:rPr>
              <a:t>     </a:t>
            </a:r>
            <a:r>
              <a:rPr lang="en-US" sz="2800" u="sng" dirty="0" smtClean="0">
                <a:solidFill>
                  <a:schemeClr val="accent2">
                    <a:lumMod val="50000"/>
                  </a:schemeClr>
                </a:solidFill>
                <a:latin typeface="Lithograph" pitchFamily="2" charset="0"/>
              </a:rPr>
              <a:t>CITATIONS</a:t>
            </a:r>
            <a:endParaRPr lang="en-US" sz="2800" u="sng" dirty="0">
              <a:solidFill>
                <a:schemeClr val="accent2">
                  <a:lumMod val="50000"/>
                </a:schemeClr>
              </a:solidFill>
              <a:latin typeface="Lithograph" pitchFamily="2" charset="0"/>
            </a:endParaRPr>
          </a:p>
          <a:p>
            <a:pPr marL="393192" lvl="1" indent="0">
              <a:buNone/>
            </a:pPr>
            <a:r>
              <a:rPr lang="en-US" dirty="0" smtClean="0">
                <a:solidFill>
                  <a:schemeClr val="accent1">
                    <a:lumMod val="75000"/>
                  </a:schemeClr>
                </a:solidFill>
                <a:latin typeface="Lithograph" pitchFamily="2" charset="0"/>
              </a:rPr>
              <a:t>	2012      1217</a:t>
            </a:r>
          </a:p>
          <a:p>
            <a:pPr marL="393192" lvl="1" indent="0">
              <a:buNone/>
            </a:pPr>
            <a:r>
              <a:rPr lang="en-US" dirty="0" smtClean="0">
                <a:solidFill>
                  <a:schemeClr val="accent1">
                    <a:lumMod val="75000"/>
                  </a:schemeClr>
                </a:solidFill>
                <a:latin typeface="Lithograph" pitchFamily="2" charset="0"/>
              </a:rPr>
              <a:t>	2011      1106</a:t>
            </a:r>
          </a:p>
          <a:p>
            <a:pPr marL="393192" lvl="1" indent="0">
              <a:buNone/>
            </a:pPr>
            <a:r>
              <a:rPr lang="en-US" dirty="0" smtClean="0">
                <a:solidFill>
                  <a:schemeClr val="accent1">
                    <a:lumMod val="75000"/>
                  </a:schemeClr>
                </a:solidFill>
                <a:latin typeface="Lithograph" pitchFamily="2" charset="0"/>
              </a:rPr>
              <a:t>	2010	    1555</a:t>
            </a:r>
            <a:endParaRPr lang="en-US" dirty="0">
              <a:solidFill>
                <a:schemeClr val="accent1">
                  <a:lumMod val="75000"/>
                </a:schemeClr>
              </a:solidFill>
              <a:latin typeface="Lithograph" pitchFamily="2" charset="0"/>
            </a:endParaRPr>
          </a:p>
          <a:p>
            <a:pPr marL="393192" lvl="1" indent="0">
              <a:buNone/>
            </a:pPr>
            <a:r>
              <a:rPr lang="en-US" dirty="0" smtClean="0">
                <a:solidFill>
                  <a:schemeClr val="accent1">
                    <a:lumMod val="75000"/>
                  </a:schemeClr>
                </a:solidFill>
                <a:latin typeface="Lithograph" pitchFamily="2" charset="0"/>
              </a:rPr>
              <a:t>	2009	    1450</a:t>
            </a:r>
          </a:p>
          <a:p>
            <a:pPr marL="393192" lvl="1" indent="0">
              <a:buNone/>
            </a:pPr>
            <a:r>
              <a:rPr lang="en-US" dirty="0" smtClean="0">
                <a:solidFill>
                  <a:schemeClr val="accent1">
                    <a:lumMod val="75000"/>
                  </a:schemeClr>
                </a:solidFill>
                <a:latin typeface="Lithograph" pitchFamily="2" charset="0"/>
              </a:rPr>
              <a:t>	2008 </a:t>
            </a: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  1564</a:t>
            </a:r>
          </a:p>
          <a:p>
            <a:pPr marL="393192" lvl="1" indent="0">
              <a:buNone/>
            </a:pPr>
            <a:r>
              <a:rPr lang="en-US" dirty="0" smtClean="0">
                <a:solidFill>
                  <a:schemeClr val="accent1">
                    <a:lumMod val="75000"/>
                  </a:schemeClr>
                </a:solidFill>
                <a:latin typeface="Lithograph" pitchFamily="2" charset="0"/>
              </a:rPr>
              <a:t>	2007	    1747</a:t>
            </a:r>
          </a:p>
          <a:p>
            <a:pPr marL="393192" lvl="1" indent="0">
              <a:buNone/>
            </a:pPr>
            <a:r>
              <a:rPr lang="en-US" dirty="0" smtClean="0">
                <a:solidFill>
                  <a:schemeClr val="accent1">
                    <a:lumMod val="75000"/>
                  </a:schemeClr>
                </a:solidFill>
                <a:latin typeface="Lithograph" pitchFamily="2" charset="0"/>
              </a:rPr>
              <a:t>	2006    1651</a:t>
            </a:r>
          </a:p>
          <a:p>
            <a:pPr marL="393192" lvl="1" indent="0">
              <a:buNone/>
            </a:pPr>
            <a:r>
              <a:rPr lang="en-US" dirty="0" smtClean="0">
                <a:solidFill>
                  <a:schemeClr val="accent1">
                    <a:lumMod val="75000"/>
                  </a:schemeClr>
                </a:solidFill>
                <a:latin typeface="Lithograph" pitchFamily="2" charset="0"/>
              </a:rPr>
              <a:t>	2005 </a:t>
            </a: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  2021</a:t>
            </a:r>
          </a:p>
          <a:p>
            <a:pPr marL="393192" lvl="1" indent="0">
              <a:buNone/>
            </a:pPr>
            <a:r>
              <a:rPr lang="en-US" dirty="0" smtClean="0">
                <a:solidFill>
                  <a:schemeClr val="accent1">
                    <a:lumMod val="75000"/>
                  </a:schemeClr>
                </a:solidFill>
                <a:latin typeface="Lithograph" pitchFamily="2" charset="0"/>
              </a:rPr>
              <a:t>	2004 </a:t>
            </a: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  1546</a:t>
            </a:r>
          </a:p>
          <a:p>
            <a:pPr marL="393192" lvl="1" indent="0">
              <a:buNone/>
            </a:pPr>
            <a:r>
              <a:rPr lang="en-US" dirty="0" smtClean="0">
                <a:solidFill>
                  <a:schemeClr val="accent1">
                    <a:lumMod val="75000"/>
                  </a:schemeClr>
                </a:solidFill>
                <a:latin typeface="Lithograph" pitchFamily="2" charset="0"/>
              </a:rPr>
              <a:t>	2003	    1270</a:t>
            </a:r>
          </a:p>
          <a:p>
            <a:pPr marL="393192" lvl="1" indent="0">
              <a:buNone/>
            </a:pPr>
            <a:endParaRPr lang="en-US" dirty="0">
              <a:solidFill>
                <a:schemeClr val="accent1">
                  <a:lumMod val="75000"/>
                </a:schemeClr>
              </a:solidFill>
              <a:latin typeface="Lithograph" pitchFamily="2" charset="0"/>
            </a:endParaRPr>
          </a:p>
          <a:p>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298449306"/>
              </p:ext>
            </p:extLst>
          </p:nvPr>
        </p:nvGraphicFramePr>
        <p:xfrm>
          <a:off x="3124200" y="2038106"/>
          <a:ext cx="5867400" cy="4784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3005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143000"/>
          </a:xfrm>
        </p:spPr>
        <p:txBody>
          <a:bodyPr>
            <a:normAutofit fontScale="90000"/>
          </a:bodyPr>
          <a:lstStyle/>
          <a:p>
            <a:pPr algn="ctr"/>
            <a:r>
              <a:rPr lang="en-US" dirty="0" smtClean="0">
                <a:solidFill>
                  <a:schemeClr val="accent1">
                    <a:lumMod val="50000"/>
                  </a:schemeClr>
                </a:solidFill>
                <a:latin typeface="Lithograph" pitchFamily="2" charset="0"/>
              </a:rPr>
              <a:t>BREAKING DOWN THE NUMBERS</a:t>
            </a:r>
            <a:endParaRPr lang="en-US" dirty="0">
              <a:solidFill>
                <a:schemeClr val="accent1">
                  <a:lumMod val="50000"/>
                </a:schemeClr>
              </a:solidFill>
              <a:latin typeface="Lithograph" pitchFamily="2" charset="0"/>
            </a:endParaRPr>
          </a:p>
        </p:txBody>
      </p:sp>
      <p:sp>
        <p:nvSpPr>
          <p:cNvPr id="6" name="Content Placeholder 5"/>
          <p:cNvSpPr>
            <a:spLocks noGrp="1"/>
          </p:cNvSpPr>
          <p:nvPr>
            <p:ph idx="1"/>
          </p:nvPr>
        </p:nvSpPr>
        <p:spPr>
          <a:xfrm>
            <a:off x="533400" y="2209800"/>
            <a:ext cx="8229600" cy="4389120"/>
          </a:xfrm>
        </p:spPr>
        <p:txBody>
          <a:bodyPr>
            <a:normAutofit/>
          </a:bodyPr>
          <a:lstStyle/>
          <a:p>
            <a:r>
              <a:rPr lang="en-US" sz="2800" dirty="0" smtClean="0">
                <a:latin typeface="+mj-lt"/>
              </a:rPr>
              <a:t>The total number of calls for service has decreased 25% between 2003 and 2012.</a:t>
            </a:r>
          </a:p>
          <a:p>
            <a:r>
              <a:rPr lang="en-US" sz="2800" dirty="0" smtClean="0">
                <a:latin typeface="+mj-lt"/>
              </a:rPr>
              <a:t>The number of reports written has decreased 26% between 2003 and 2012.</a:t>
            </a:r>
          </a:p>
          <a:p>
            <a:r>
              <a:rPr lang="en-US" sz="2800" dirty="0" smtClean="0">
                <a:latin typeface="+mj-lt"/>
              </a:rPr>
              <a:t>The number of traffic stops has decreased 60% between 2003 and 2012.</a:t>
            </a:r>
          </a:p>
          <a:p>
            <a:r>
              <a:rPr lang="en-US" sz="2800" dirty="0" smtClean="0">
                <a:latin typeface="+mj-lt"/>
              </a:rPr>
              <a:t>The number of citations has fluctuated over a 10-year period of time with a high of 2021 citations in 2005 to a low of 1106 citation in 2011.</a:t>
            </a:r>
            <a:endParaRPr lang="en-US" sz="2800" dirty="0">
              <a:latin typeface="+mj-lt"/>
            </a:endParaRPr>
          </a:p>
        </p:txBody>
      </p:sp>
    </p:spTree>
    <p:extLst>
      <p:ext uri="{BB962C8B-B14F-4D97-AF65-F5344CB8AC3E}">
        <p14:creationId xmlns:p14="http://schemas.microsoft.com/office/powerpoint/2010/main" val="2540222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56488"/>
          </a:xfrm>
        </p:spPr>
        <p:txBody>
          <a:bodyPr>
            <a:normAutofit/>
          </a:bodyPr>
          <a:lstStyle/>
          <a:p>
            <a:pPr algn="ctr"/>
            <a:r>
              <a:rPr lang="en-US" dirty="0" smtClean="0">
                <a:solidFill>
                  <a:schemeClr val="accent1">
                    <a:lumMod val="50000"/>
                  </a:schemeClr>
                </a:solidFill>
                <a:latin typeface="Lithograph" pitchFamily="2" charset="0"/>
              </a:rPr>
              <a:t>DV AND ASSAULTS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0437628"/>
              </p:ext>
            </p:extLst>
          </p:nvPr>
        </p:nvGraphicFramePr>
        <p:xfrm>
          <a:off x="152400" y="1371601"/>
          <a:ext cx="89154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2350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915400" cy="856488"/>
          </a:xfrm>
        </p:spPr>
        <p:txBody>
          <a:bodyPr>
            <a:normAutofit/>
          </a:bodyPr>
          <a:lstStyle/>
          <a:p>
            <a:pPr algn="ctr"/>
            <a:r>
              <a:rPr lang="en-US" dirty="0" smtClean="0">
                <a:solidFill>
                  <a:schemeClr val="accent1">
                    <a:lumMod val="50000"/>
                  </a:schemeClr>
                </a:solidFill>
                <a:latin typeface="Lithograph" pitchFamily="2" charset="0"/>
              </a:rPr>
              <a:t>SEX AND DRUGS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33856901"/>
              </p:ext>
            </p:extLst>
          </p:nvPr>
        </p:nvGraphicFramePr>
        <p:xfrm>
          <a:off x="152400" y="1371600"/>
          <a:ext cx="8839200" cy="5410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7855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915400" cy="856488"/>
          </a:xfrm>
        </p:spPr>
        <p:txBody>
          <a:bodyPr>
            <a:normAutofit/>
          </a:bodyPr>
          <a:lstStyle/>
          <a:p>
            <a:pPr algn="ctr"/>
            <a:r>
              <a:rPr lang="en-US" dirty="0" smtClean="0">
                <a:solidFill>
                  <a:schemeClr val="accent1">
                    <a:lumMod val="50000"/>
                  </a:schemeClr>
                </a:solidFill>
                <a:latin typeface="Lithograph" pitchFamily="2" charset="0"/>
              </a:rPr>
              <a:t>PROPERTY CRIMES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0175533"/>
              </p:ext>
            </p:extLst>
          </p:nvPr>
        </p:nvGraphicFramePr>
        <p:xfrm>
          <a:off x="76200" y="1295401"/>
          <a:ext cx="89154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2460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915400" cy="856488"/>
          </a:xfrm>
        </p:spPr>
        <p:txBody>
          <a:bodyPr>
            <a:normAutofit/>
          </a:bodyPr>
          <a:lstStyle/>
          <a:p>
            <a:pPr algn="ctr"/>
            <a:r>
              <a:rPr lang="en-US" dirty="0" smtClean="0">
                <a:solidFill>
                  <a:schemeClr val="accent1">
                    <a:lumMod val="50000"/>
                  </a:schemeClr>
                </a:solidFill>
                <a:latin typeface="Lithograph" pitchFamily="2" charset="0"/>
              </a:rPr>
              <a:t>WARRANTS &amp; ARRESTS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8181208"/>
              </p:ext>
            </p:extLst>
          </p:nvPr>
        </p:nvGraphicFramePr>
        <p:xfrm>
          <a:off x="76200" y="1295400"/>
          <a:ext cx="8991600" cy="54864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0780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990600"/>
          </a:xfrm>
        </p:spPr>
        <p:txBody>
          <a:bodyPr>
            <a:normAutofit/>
          </a:bodyPr>
          <a:lstStyle/>
          <a:p>
            <a:pPr algn="ctr"/>
            <a:r>
              <a:rPr lang="en-US" dirty="0" smtClean="0">
                <a:solidFill>
                  <a:schemeClr val="accent1">
                    <a:lumMod val="50000"/>
                  </a:schemeClr>
                </a:solidFill>
                <a:latin typeface="Lithograph" pitchFamily="2" charset="0"/>
              </a:rPr>
              <a:t>WHY A DECREASE?</a:t>
            </a:r>
            <a:endParaRPr lang="en-US" dirty="0">
              <a:solidFill>
                <a:schemeClr val="accent1">
                  <a:lumMod val="50000"/>
                </a:schemeClr>
              </a:solidFill>
              <a:latin typeface="Lithograph" pitchFamily="2" charset="0"/>
            </a:endParaRPr>
          </a:p>
        </p:txBody>
      </p:sp>
      <p:sp>
        <p:nvSpPr>
          <p:cNvPr id="6" name="Content Placeholder 5"/>
          <p:cNvSpPr>
            <a:spLocks noGrp="1"/>
          </p:cNvSpPr>
          <p:nvPr>
            <p:ph idx="1"/>
          </p:nvPr>
        </p:nvSpPr>
        <p:spPr>
          <a:xfrm>
            <a:off x="152400" y="1447800"/>
            <a:ext cx="8839200" cy="5410200"/>
          </a:xfrm>
        </p:spPr>
        <p:txBody>
          <a:bodyPr>
            <a:normAutofit fontScale="70000" lnSpcReduction="20000"/>
          </a:bodyPr>
          <a:lstStyle/>
          <a:p>
            <a:r>
              <a:rPr lang="en-US" sz="2800" dirty="0" smtClean="0">
                <a:latin typeface="+mj-lt"/>
              </a:rPr>
              <a:t>Increase in patrol presence</a:t>
            </a:r>
          </a:p>
          <a:p>
            <a:pPr lvl="1"/>
            <a:r>
              <a:rPr lang="en-US" dirty="0" smtClean="0">
                <a:latin typeface="+mj-lt"/>
              </a:rPr>
              <a:t>The number of officers per shift more than tripled when the Sheriff’s Office took over the Terrace contract.  Increased patrol equals a decrease in crime</a:t>
            </a:r>
            <a:r>
              <a:rPr lang="en-US" dirty="0" smtClean="0">
                <a:latin typeface="+mj-lt"/>
              </a:rPr>
              <a:t>.  A supervisor was also added to each shift to provide 24-hour coverage.</a:t>
            </a:r>
            <a:endParaRPr lang="en-US" dirty="0" smtClean="0">
              <a:latin typeface="+mj-lt"/>
            </a:endParaRPr>
          </a:p>
          <a:p>
            <a:r>
              <a:rPr lang="en-US" sz="2800" dirty="0" smtClean="0">
                <a:latin typeface="+mj-lt"/>
              </a:rPr>
              <a:t>Specialty positions created</a:t>
            </a:r>
          </a:p>
          <a:p>
            <a:pPr lvl="1"/>
            <a:r>
              <a:rPr lang="en-US" dirty="0" smtClean="0">
                <a:latin typeface="+mj-lt"/>
              </a:rPr>
              <a:t>Community resource officer, community resource division, two school resource officers, a DARE officer, full-time detective and traffic unit.</a:t>
            </a:r>
          </a:p>
          <a:p>
            <a:r>
              <a:rPr lang="en-US" sz="2800" dirty="0" smtClean="0">
                <a:latin typeface="+mj-lt"/>
              </a:rPr>
              <a:t>Problem-solving policing</a:t>
            </a:r>
          </a:p>
          <a:p>
            <a:pPr lvl="1"/>
            <a:r>
              <a:rPr lang="en-US" dirty="0" smtClean="0">
                <a:latin typeface="+mj-lt"/>
              </a:rPr>
              <a:t>Problem residences, apartments and specific criminals were targeted.  The Good Land Lord Program was created.  These efforts helped reduce and eliminate crime.</a:t>
            </a:r>
          </a:p>
          <a:p>
            <a:r>
              <a:rPr lang="en-US" sz="2800" dirty="0" smtClean="0">
                <a:latin typeface="+mj-lt"/>
              </a:rPr>
              <a:t>Increased traffic enforcement</a:t>
            </a:r>
          </a:p>
          <a:p>
            <a:pPr lvl="1"/>
            <a:r>
              <a:rPr lang="en-US" dirty="0" smtClean="0">
                <a:latin typeface="+mj-lt"/>
              </a:rPr>
              <a:t>Strict traffic enforcement was conducted.  In addition to citations, many arrests were made for drugs, warrants and other offenses</a:t>
            </a:r>
            <a:r>
              <a:rPr lang="en-US" dirty="0" smtClean="0">
                <a:latin typeface="+mj-lt"/>
              </a:rPr>
              <a:t>.  The word got out, “Don’t speed in the Terrace!”  </a:t>
            </a:r>
            <a:endParaRPr lang="en-US" dirty="0" smtClean="0">
              <a:latin typeface="+mj-lt"/>
            </a:endParaRPr>
          </a:p>
          <a:p>
            <a:r>
              <a:rPr lang="en-US" sz="2800" dirty="0" smtClean="0">
                <a:latin typeface="+mj-lt"/>
              </a:rPr>
              <a:t>Reduction in force</a:t>
            </a:r>
          </a:p>
          <a:p>
            <a:pPr lvl="1"/>
            <a:r>
              <a:rPr lang="en-US" dirty="0" smtClean="0">
                <a:latin typeface="+mj-lt"/>
              </a:rPr>
              <a:t>The elimination of specialty positions, deputy positions, and the consolidation of resources has reduced the number of deputies in the Terrace.  The reduction of </a:t>
            </a:r>
            <a:r>
              <a:rPr lang="en-US" dirty="0" smtClean="0">
                <a:latin typeface="+mj-lt"/>
              </a:rPr>
              <a:t>positions eliminates </a:t>
            </a:r>
            <a:r>
              <a:rPr lang="en-US" dirty="0" smtClean="0">
                <a:latin typeface="+mj-lt"/>
              </a:rPr>
              <a:t>the opportunity for some problem-solving policing as deputies </a:t>
            </a:r>
            <a:r>
              <a:rPr lang="en-US" dirty="0" smtClean="0">
                <a:latin typeface="+mj-lt"/>
              </a:rPr>
              <a:t>have </a:t>
            </a:r>
            <a:r>
              <a:rPr lang="en-US" dirty="0" smtClean="0">
                <a:latin typeface="+mj-lt"/>
              </a:rPr>
              <a:t>less time to devote to these activities.  Doing more with less means other responsibilities are also divided up.</a:t>
            </a:r>
          </a:p>
          <a:p>
            <a:r>
              <a:rPr lang="en-US" sz="2800" dirty="0" smtClean="0">
                <a:latin typeface="+mj-lt"/>
              </a:rPr>
              <a:t>Personnel changes</a:t>
            </a:r>
          </a:p>
          <a:p>
            <a:pPr lvl="1"/>
            <a:r>
              <a:rPr lang="en-US" dirty="0" smtClean="0">
                <a:latin typeface="+mj-lt"/>
              </a:rPr>
              <a:t>Changes in personnel can sometimes affect crew chemistry and overal</a:t>
            </a:r>
            <a:r>
              <a:rPr lang="en-US" dirty="0">
                <a:latin typeface="+mj-lt"/>
              </a:rPr>
              <a:t>l</a:t>
            </a:r>
            <a:r>
              <a:rPr lang="en-US" dirty="0" smtClean="0">
                <a:latin typeface="+mj-lt"/>
              </a:rPr>
              <a:t> production.</a:t>
            </a:r>
            <a:endParaRPr lang="en-US" dirty="0">
              <a:latin typeface="+mj-lt"/>
            </a:endParaRPr>
          </a:p>
        </p:txBody>
      </p:sp>
    </p:spTree>
    <p:extLst>
      <p:ext uri="{BB962C8B-B14F-4D97-AF65-F5344CB8AC3E}">
        <p14:creationId xmlns:p14="http://schemas.microsoft.com/office/powerpoint/2010/main" val="2790892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1371600"/>
            <a:ext cx="3048000" cy="1582621"/>
          </a:xfrm>
        </p:spPr>
        <p:txBody>
          <a:bodyPr>
            <a:noAutofit/>
          </a:bodyPr>
          <a:lstStyle/>
          <a:p>
            <a:r>
              <a:rPr lang="en-US" sz="3600" dirty="0" smtClean="0">
                <a:solidFill>
                  <a:schemeClr val="accent1">
                    <a:lumMod val="50000"/>
                  </a:schemeClr>
                </a:solidFill>
                <a:latin typeface="Lithograph" pitchFamily="2" charset="0"/>
              </a:rPr>
              <a:t>PROBLEM SOLVING POLICING</a:t>
            </a:r>
            <a:endParaRPr lang="en-US" sz="3600" dirty="0">
              <a:solidFill>
                <a:schemeClr val="accent1">
                  <a:lumMod val="50000"/>
                </a:schemeClr>
              </a:solidFill>
              <a:latin typeface="Lithograph" pitchFamily="2" charset="0"/>
            </a:endParaRPr>
          </a:p>
        </p:txBody>
      </p:sp>
      <p:sp>
        <p:nvSpPr>
          <p:cNvPr id="9" name="Text Placeholder 8"/>
          <p:cNvSpPr>
            <a:spLocks noGrp="1"/>
          </p:cNvSpPr>
          <p:nvPr>
            <p:ph type="body" sz="half" idx="2"/>
          </p:nvPr>
        </p:nvSpPr>
        <p:spPr>
          <a:xfrm>
            <a:off x="457200" y="3276600"/>
            <a:ext cx="2209800" cy="2645905"/>
          </a:xfrm>
        </p:spPr>
        <p:txBody>
          <a:bodyPr>
            <a:normAutofit/>
          </a:bodyPr>
          <a:lstStyle/>
          <a:p>
            <a:pPr algn="ctr"/>
            <a:r>
              <a:rPr lang="en-US" sz="2400" dirty="0" smtClean="0">
                <a:solidFill>
                  <a:schemeClr val="accent1">
                    <a:lumMod val="75000"/>
                  </a:schemeClr>
                </a:solidFill>
                <a:latin typeface="Lithograph" pitchFamily="2" charset="0"/>
              </a:rPr>
              <a:t>Identify</a:t>
            </a:r>
          </a:p>
          <a:p>
            <a:pPr algn="ctr"/>
            <a:r>
              <a:rPr lang="en-US" sz="2400" dirty="0" smtClean="0">
                <a:solidFill>
                  <a:schemeClr val="accent1">
                    <a:lumMod val="75000"/>
                  </a:schemeClr>
                </a:solidFill>
                <a:latin typeface="Lithograph" pitchFamily="2" charset="0"/>
              </a:rPr>
              <a:t>ANALYSIS</a:t>
            </a:r>
          </a:p>
          <a:p>
            <a:pPr algn="ctr"/>
            <a:r>
              <a:rPr lang="en-US" sz="2400" dirty="0" smtClean="0">
                <a:solidFill>
                  <a:schemeClr val="accent1">
                    <a:lumMod val="75000"/>
                  </a:schemeClr>
                </a:solidFill>
                <a:latin typeface="Lithograph" pitchFamily="2" charset="0"/>
              </a:rPr>
              <a:t>RESPONSE</a:t>
            </a:r>
          </a:p>
          <a:p>
            <a:pPr algn="ctr"/>
            <a:r>
              <a:rPr lang="en-US" sz="2400" dirty="0" smtClean="0">
                <a:solidFill>
                  <a:schemeClr val="accent1">
                    <a:lumMod val="75000"/>
                  </a:schemeClr>
                </a:solidFill>
                <a:latin typeface="Lithograph" pitchFamily="2" charset="0"/>
              </a:rPr>
              <a:t>ASSESSMENT</a:t>
            </a:r>
            <a:endParaRPr lang="en-US" sz="2400" dirty="0">
              <a:solidFill>
                <a:schemeClr val="accent1">
                  <a:lumMod val="75000"/>
                </a:schemeClr>
              </a:solidFill>
              <a:latin typeface="Lithograph" pitchFamily="2" charset="0"/>
            </a:endParaRPr>
          </a:p>
        </p:txBody>
      </p:sp>
      <p:pic>
        <p:nvPicPr>
          <p:cNvPr id="7" name="Content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6396" r="6396"/>
          <a:stretch>
            <a:fillRect/>
          </a:stretch>
        </p:blipFill>
        <p:spPr/>
      </p:pic>
    </p:spTree>
    <p:extLst>
      <p:ext uri="{BB962C8B-B14F-4D97-AF65-F5344CB8AC3E}">
        <p14:creationId xmlns:p14="http://schemas.microsoft.com/office/powerpoint/2010/main" val="116154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9100" y="803031"/>
            <a:ext cx="8229600" cy="1143000"/>
          </a:xfrm>
        </p:spPr>
        <p:txBody>
          <a:bodyPr>
            <a:noAutofit/>
          </a:bodyPr>
          <a:lstStyle/>
          <a:p>
            <a:pPr algn="ctr"/>
            <a:r>
              <a:rPr lang="en-US" sz="4000" b="1" dirty="0" smtClean="0">
                <a:solidFill>
                  <a:schemeClr val="accent1">
                    <a:lumMod val="50000"/>
                  </a:schemeClr>
                </a:solidFill>
                <a:latin typeface="Lithograph" pitchFamily="2" charset="0"/>
              </a:rPr>
              <a:t>Multiple CALLS =</a:t>
            </a:r>
            <a:br>
              <a:rPr lang="en-US" sz="4000" b="1" dirty="0" smtClean="0">
                <a:solidFill>
                  <a:schemeClr val="accent1">
                    <a:lumMod val="50000"/>
                  </a:schemeClr>
                </a:solidFill>
                <a:latin typeface="Lithograph" pitchFamily="2" charset="0"/>
              </a:rPr>
            </a:br>
            <a:r>
              <a:rPr lang="en-US" sz="4000" b="1" dirty="0" smtClean="0">
                <a:solidFill>
                  <a:schemeClr val="accent1">
                    <a:lumMod val="50000"/>
                  </a:schemeClr>
                </a:solidFill>
                <a:latin typeface="Lithograph" pitchFamily="2" charset="0"/>
              </a:rPr>
              <a:t> Multiple RESPONSES</a:t>
            </a:r>
            <a:endParaRPr lang="en-US" sz="4000" b="1" dirty="0">
              <a:solidFill>
                <a:schemeClr val="accent1">
                  <a:lumMod val="50000"/>
                </a:schemeClr>
              </a:solidFill>
              <a:latin typeface="Lithograph" pitchFamily="2" charset="0"/>
            </a:endParaRPr>
          </a:p>
        </p:txBody>
      </p:sp>
      <p:sp>
        <p:nvSpPr>
          <p:cNvPr id="15" name="Content Placeholder 14"/>
          <p:cNvSpPr>
            <a:spLocks noGrp="1"/>
          </p:cNvSpPr>
          <p:nvPr>
            <p:ph idx="1"/>
          </p:nvPr>
        </p:nvSpPr>
        <p:spPr>
          <a:xfrm>
            <a:off x="3251200" y="2005819"/>
            <a:ext cx="2641600" cy="4922520"/>
          </a:xfrm>
        </p:spPr>
        <p:txBody>
          <a:bodyPr>
            <a:noAutofit/>
          </a:bodyPr>
          <a:lstStyle/>
          <a:p>
            <a:pPr marL="0" indent="0" algn="ctr">
              <a:buNone/>
            </a:pPr>
            <a:r>
              <a:rPr lang="en-US" sz="2800" b="1" u="sng" dirty="0" smtClean="0">
                <a:latin typeface="+mj-lt"/>
              </a:rPr>
              <a:t>03/18/2013</a:t>
            </a:r>
          </a:p>
          <a:p>
            <a:pPr marL="0" indent="0" algn="ctr">
              <a:buNone/>
            </a:pPr>
            <a:r>
              <a:rPr lang="en-US" sz="2000" dirty="0" smtClean="0">
                <a:latin typeface="+mj-lt"/>
              </a:rPr>
              <a:t>1229 hours</a:t>
            </a:r>
          </a:p>
          <a:p>
            <a:pPr marL="0" indent="0" algn="ctr">
              <a:buNone/>
            </a:pPr>
            <a:r>
              <a:rPr lang="en-US" sz="2000" dirty="0" smtClean="0">
                <a:latin typeface="+mj-lt"/>
              </a:rPr>
              <a:t>1900 W. 12</a:t>
            </a:r>
            <a:r>
              <a:rPr lang="en-US" sz="2000" baseline="30000" dirty="0" smtClean="0">
                <a:latin typeface="+mj-lt"/>
              </a:rPr>
              <a:t>th</a:t>
            </a:r>
            <a:r>
              <a:rPr lang="en-US" sz="2000" dirty="0" smtClean="0">
                <a:latin typeface="+mj-lt"/>
              </a:rPr>
              <a:t> St.</a:t>
            </a:r>
          </a:p>
          <a:p>
            <a:pPr marL="0" indent="0" algn="ctr">
              <a:buNone/>
            </a:pPr>
            <a:r>
              <a:rPr lang="en-US" sz="2000" dirty="0">
                <a:latin typeface="+mj-lt"/>
              </a:rPr>
              <a:t>4</a:t>
            </a:r>
            <a:r>
              <a:rPr lang="en-US" sz="2000" dirty="0" smtClean="0">
                <a:latin typeface="+mj-lt"/>
              </a:rPr>
              <a:t> deputies </a:t>
            </a:r>
          </a:p>
          <a:p>
            <a:pPr marL="0" indent="0" algn="ctr">
              <a:buNone/>
            </a:pPr>
            <a:endParaRPr lang="en-US" sz="2000" dirty="0">
              <a:latin typeface="+mj-lt"/>
            </a:endParaRPr>
          </a:p>
          <a:p>
            <a:pPr marL="0" indent="0" algn="ctr">
              <a:buNone/>
            </a:pPr>
            <a:r>
              <a:rPr lang="en-US" sz="2000" dirty="0" smtClean="0">
                <a:latin typeface="+mj-lt"/>
              </a:rPr>
              <a:t>1237 hours</a:t>
            </a:r>
          </a:p>
          <a:p>
            <a:pPr marL="0" indent="0" algn="ctr">
              <a:buNone/>
            </a:pPr>
            <a:r>
              <a:rPr lang="en-US" sz="2000" dirty="0" smtClean="0">
                <a:latin typeface="+mj-lt"/>
              </a:rPr>
              <a:t>1300 W. 12</a:t>
            </a:r>
            <a:r>
              <a:rPr lang="en-US" sz="2000" baseline="30000" dirty="0" smtClean="0">
                <a:latin typeface="+mj-lt"/>
              </a:rPr>
              <a:t>th</a:t>
            </a:r>
            <a:r>
              <a:rPr lang="en-US" sz="2000" dirty="0" smtClean="0">
                <a:latin typeface="+mj-lt"/>
              </a:rPr>
              <a:t> St.</a:t>
            </a:r>
          </a:p>
          <a:p>
            <a:pPr marL="0" indent="0" algn="ctr">
              <a:buNone/>
            </a:pPr>
            <a:r>
              <a:rPr lang="en-US" sz="2000" dirty="0">
                <a:latin typeface="+mj-lt"/>
              </a:rPr>
              <a:t>3</a:t>
            </a:r>
            <a:r>
              <a:rPr lang="en-US" sz="2000" dirty="0" smtClean="0">
                <a:latin typeface="+mj-lt"/>
              </a:rPr>
              <a:t> deputies</a:t>
            </a:r>
          </a:p>
          <a:p>
            <a:pPr marL="0" indent="0" algn="ctr">
              <a:buNone/>
            </a:pPr>
            <a:endParaRPr lang="en-US" sz="2000" dirty="0">
              <a:latin typeface="+mj-lt"/>
            </a:endParaRPr>
          </a:p>
          <a:p>
            <a:pPr marL="0" indent="0" algn="ctr">
              <a:buNone/>
            </a:pPr>
            <a:r>
              <a:rPr lang="en-US" sz="2000" dirty="0" smtClean="0">
                <a:latin typeface="+mj-lt"/>
              </a:rPr>
              <a:t>1238 hours</a:t>
            </a:r>
          </a:p>
          <a:p>
            <a:pPr marL="0" indent="0" algn="ctr">
              <a:buNone/>
            </a:pPr>
            <a:r>
              <a:rPr lang="en-US" sz="2000" dirty="0" smtClean="0">
                <a:latin typeface="+mj-lt"/>
              </a:rPr>
              <a:t>1670 W. 12</a:t>
            </a:r>
            <a:r>
              <a:rPr lang="en-US" sz="2000" baseline="30000" dirty="0" smtClean="0">
                <a:latin typeface="+mj-lt"/>
              </a:rPr>
              <a:t>th</a:t>
            </a:r>
            <a:r>
              <a:rPr lang="en-US" sz="2000" dirty="0" smtClean="0">
                <a:latin typeface="+mj-lt"/>
              </a:rPr>
              <a:t> St.</a:t>
            </a:r>
          </a:p>
          <a:p>
            <a:pPr marL="0" indent="0" algn="ctr">
              <a:buNone/>
            </a:pPr>
            <a:r>
              <a:rPr lang="en-US" sz="2000" dirty="0" smtClean="0">
                <a:latin typeface="+mj-lt"/>
              </a:rPr>
              <a:t>3 deputies</a:t>
            </a:r>
            <a:endParaRPr lang="en-US" sz="2000" dirty="0">
              <a:latin typeface="+mj-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800" y="1957754"/>
            <a:ext cx="3251200" cy="24384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19600"/>
            <a:ext cx="3251200" cy="24384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800" y="4419600"/>
            <a:ext cx="3251200" cy="24384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81200"/>
            <a:ext cx="3251200" cy="2438400"/>
          </a:xfrm>
          <a:prstGeom prst="rect">
            <a:avLst/>
          </a:prstGeom>
        </p:spPr>
      </p:pic>
      <p:sp>
        <p:nvSpPr>
          <p:cNvPr id="14" name="TextBox 13"/>
          <p:cNvSpPr txBox="1"/>
          <p:nvPr/>
        </p:nvSpPr>
        <p:spPr>
          <a:xfrm>
            <a:off x="3352800" y="2819400"/>
            <a:ext cx="2362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7503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19200"/>
            <a:ext cx="8229600" cy="1008888"/>
          </a:xfrm>
        </p:spPr>
        <p:txBody>
          <a:bodyPr>
            <a:normAutofit fontScale="90000"/>
          </a:bodyPr>
          <a:lstStyle/>
          <a:p>
            <a:pPr algn="ctr"/>
            <a:r>
              <a:rPr lang="en-US" sz="5400" dirty="0">
                <a:solidFill>
                  <a:schemeClr val="accent1">
                    <a:lumMod val="50000"/>
                  </a:schemeClr>
                </a:solidFill>
                <a:latin typeface="Lithograph" pitchFamily="2" charset="0"/>
              </a:rPr>
              <a:t>CALLS FOR SERVICE</a:t>
            </a:r>
            <a:br>
              <a:rPr lang="en-US" sz="5400" dirty="0">
                <a:solidFill>
                  <a:schemeClr val="accent1">
                    <a:lumMod val="50000"/>
                  </a:schemeClr>
                </a:solidFill>
                <a:latin typeface="Lithograph" pitchFamily="2" charset="0"/>
              </a:rPr>
            </a:br>
            <a:r>
              <a:rPr lang="en-US" sz="5400" dirty="0">
                <a:solidFill>
                  <a:schemeClr val="accent1">
                    <a:lumMod val="50000"/>
                  </a:schemeClr>
                </a:solidFill>
                <a:latin typeface="Lithograph" pitchFamily="2" charset="0"/>
              </a:rPr>
              <a:t>5-YEAR COMPARISON</a:t>
            </a:r>
          </a:p>
        </p:txBody>
      </p:sp>
      <p:sp>
        <p:nvSpPr>
          <p:cNvPr id="5" name="Text Placeholder 4"/>
          <p:cNvSpPr>
            <a:spLocks noGrp="1"/>
          </p:cNvSpPr>
          <p:nvPr>
            <p:ph sz="half" idx="2"/>
          </p:nvPr>
        </p:nvSpPr>
        <p:spPr>
          <a:xfrm>
            <a:off x="-304800" y="2974145"/>
            <a:ext cx="3429000" cy="3872132"/>
          </a:xfrm>
        </p:spPr>
        <p:txBody>
          <a:bodyPr>
            <a:normAutofit fontScale="92500"/>
          </a:bodyPr>
          <a:lstStyle/>
          <a:p>
            <a:pPr marL="393192" lvl="1" indent="0">
              <a:buNone/>
            </a:pPr>
            <a:r>
              <a:rPr lang="en-US" sz="3200" dirty="0" smtClean="0">
                <a:solidFill>
                  <a:schemeClr val="accent2">
                    <a:lumMod val="50000"/>
                  </a:schemeClr>
                </a:solidFill>
                <a:latin typeface="Lithograph" pitchFamily="2" charset="0"/>
              </a:rPr>
              <a:t> TOTAL CALLS</a:t>
            </a:r>
            <a:endParaRPr lang="en-US" sz="3200" dirty="0">
              <a:solidFill>
                <a:schemeClr val="accent2">
                  <a:lumMod val="50000"/>
                </a:schemeClr>
              </a:solidFill>
              <a:latin typeface="Lithograph" pitchFamily="2" charset="0"/>
            </a:endParaRPr>
          </a:p>
          <a:p>
            <a:pPr marL="393192" lvl="1" indent="0">
              <a:buNone/>
            </a:pPr>
            <a:r>
              <a:rPr lang="en-US" dirty="0">
                <a:solidFill>
                  <a:schemeClr val="accent1">
                    <a:lumMod val="75000"/>
                  </a:schemeClr>
                </a:solidFill>
                <a:latin typeface="Lithograph" pitchFamily="2" charset="0"/>
              </a:rPr>
              <a:t>	2009	     591</a:t>
            </a:r>
          </a:p>
          <a:p>
            <a:pPr marL="393192" lvl="1" indent="0">
              <a:buNone/>
            </a:pPr>
            <a:r>
              <a:rPr lang="en-US" dirty="0">
                <a:solidFill>
                  <a:schemeClr val="accent1">
                    <a:lumMod val="75000"/>
                  </a:schemeClr>
                </a:solidFill>
                <a:latin typeface="Lithograph" pitchFamily="2" charset="0"/>
              </a:rPr>
              <a:t>	2010	     553</a:t>
            </a:r>
          </a:p>
          <a:p>
            <a:pPr marL="393192" lvl="1" indent="0">
              <a:buNone/>
            </a:pPr>
            <a:r>
              <a:rPr lang="en-US" dirty="0">
                <a:solidFill>
                  <a:schemeClr val="accent1">
                    <a:lumMod val="75000"/>
                  </a:schemeClr>
                </a:solidFill>
                <a:latin typeface="Lithograph" pitchFamily="2" charset="0"/>
              </a:rPr>
              <a:t>	2011	     499</a:t>
            </a:r>
          </a:p>
          <a:p>
            <a:pPr marL="393192" lvl="1" indent="0">
              <a:buNone/>
            </a:pPr>
            <a:r>
              <a:rPr lang="en-US" dirty="0">
                <a:solidFill>
                  <a:schemeClr val="accent1">
                    <a:lumMod val="75000"/>
                  </a:schemeClr>
                </a:solidFill>
                <a:latin typeface="Lithograph" pitchFamily="2" charset="0"/>
              </a:rPr>
              <a:t>	2012	     516</a:t>
            </a:r>
          </a:p>
          <a:p>
            <a:pPr marL="393192" lvl="1" indent="0">
              <a:buNone/>
            </a:pPr>
            <a:r>
              <a:rPr lang="en-US" dirty="0">
                <a:solidFill>
                  <a:schemeClr val="accent1">
                    <a:lumMod val="75000"/>
                  </a:schemeClr>
                </a:solidFill>
                <a:latin typeface="Lithograph" pitchFamily="2" charset="0"/>
              </a:rPr>
              <a:t>	2013	     614</a:t>
            </a:r>
          </a:p>
          <a:p>
            <a:endParaRPr lang="en-US" dirty="0"/>
          </a:p>
          <a:p>
            <a:pPr marL="0" indent="0" algn="ctr">
              <a:buNone/>
            </a:pPr>
            <a:r>
              <a:rPr lang="en-US" sz="2800" dirty="0" smtClean="0">
                <a:solidFill>
                  <a:schemeClr val="accent2">
                    <a:lumMod val="75000"/>
                  </a:schemeClr>
                </a:solidFill>
                <a:latin typeface="Lithograph" pitchFamily="2" charset="0"/>
              </a:rPr>
              <a:t> </a:t>
            </a:r>
            <a:endParaRPr lang="en-US" sz="2000" dirty="0">
              <a:solidFill>
                <a:schemeClr val="accent1">
                  <a:lumMod val="50000"/>
                </a:schemeClr>
              </a:solidFill>
              <a:latin typeface="Benguiat Bk BT" pitchFamily="18" charset="0"/>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647360517"/>
              </p:ext>
            </p:extLst>
          </p:nvPr>
        </p:nvGraphicFramePr>
        <p:xfrm>
          <a:off x="3200400" y="2192215"/>
          <a:ext cx="57150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2257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9100" y="762000"/>
            <a:ext cx="8229600" cy="1143000"/>
          </a:xfrm>
        </p:spPr>
        <p:txBody>
          <a:bodyPr>
            <a:noAutofit/>
          </a:bodyPr>
          <a:lstStyle/>
          <a:p>
            <a:pPr algn="ctr"/>
            <a:r>
              <a:rPr lang="en-US" sz="4000" b="1" dirty="0" smtClean="0">
                <a:solidFill>
                  <a:schemeClr val="accent1">
                    <a:lumMod val="50000"/>
                  </a:schemeClr>
                </a:solidFill>
                <a:latin typeface="Lithograph" pitchFamily="2" charset="0"/>
              </a:rPr>
              <a:t>PRIORTY CALLS =</a:t>
            </a:r>
            <a:br>
              <a:rPr lang="en-US" sz="4000" b="1" dirty="0" smtClean="0">
                <a:solidFill>
                  <a:schemeClr val="accent1">
                    <a:lumMod val="50000"/>
                  </a:schemeClr>
                </a:solidFill>
                <a:latin typeface="Lithograph" pitchFamily="2" charset="0"/>
              </a:rPr>
            </a:br>
            <a:r>
              <a:rPr lang="en-US" sz="4000" b="1" dirty="0" smtClean="0">
                <a:solidFill>
                  <a:schemeClr val="accent1">
                    <a:lumMod val="50000"/>
                  </a:schemeClr>
                </a:solidFill>
                <a:latin typeface="Lithograph" pitchFamily="2" charset="0"/>
              </a:rPr>
              <a:t> MULTIPLE OFFICERS</a:t>
            </a:r>
            <a:endParaRPr lang="en-US" sz="4000" b="1" dirty="0">
              <a:solidFill>
                <a:schemeClr val="accent1">
                  <a:lumMod val="50000"/>
                </a:schemeClr>
              </a:solidFill>
              <a:latin typeface="Lithograph" pitchFamily="2" charset="0"/>
            </a:endParaRPr>
          </a:p>
        </p:txBody>
      </p:sp>
      <p:sp>
        <p:nvSpPr>
          <p:cNvPr id="15" name="Content Placeholder 14"/>
          <p:cNvSpPr>
            <a:spLocks noGrp="1"/>
          </p:cNvSpPr>
          <p:nvPr>
            <p:ph sz="half" idx="1"/>
          </p:nvPr>
        </p:nvSpPr>
        <p:spPr>
          <a:xfrm>
            <a:off x="228600" y="1981200"/>
            <a:ext cx="8839200" cy="1905000"/>
          </a:xfrm>
        </p:spPr>
        <p:txBody>
          <a:bodyPr>
            <a:noAutofit/>
          </a:bodyPr>
          <a:lstStyle/>
          <a:p>
            <a:pPr marL="0" indent="0">
              <a:buNone/>
            </a:pPr>
            <a:r>
              <a:rPr lang="en-US" sz="2400" dirty="0" smtClean="0">
                <a:latin typeface="+mj-lt"/>
              </a:rPr>
              <a:t>On 03/07/13 at  1126 hours, deputies responded on a burglary-in-progress at 310 W. 4675 S.  A male suspect had broken into this home and then fled in a vehicle.   Deputies stopped the vehicle a few blocks away while other deputies went to the residence.  Drugs were found inside the suspect’s vehicle. Detectives responded out and took the suspect to the Sheriff’s Office where he confessed to the crime.</a:t>
            </a:r>
          </a:p>
        </p:txBody>
      </p:sp>
      <p:sp>
        <p:nvSpPr>
          <p:cNvPr id="2" name="Content Placeholder 1"/>
          <p:cNvSpPr>
            <a:spLocks noGrp="1"/>
          </p:cNvSpPr>
          <p:nvPr>
            <p:ph sz="half" idx="2"/>
          </p:nvPr>
        </p:nvSpPr>
        <p:spPr>
          <a:xfrm>
            <a:off x="-152400" y="4345745"/>
            <a:ext cx="8880231" cy="2529840"/>
          </a:xfrm>
        </p:spPr>
        <p:txBody>
          <a:bodyPr>
            <a:normAutofit/>
          </a:bodyPr>
          <a:lstStyle/>
          <a:p>
            <a:pPr marL="0" indent="0">
              <a:buNone/>
            </a:pPr>
            <a:r>
              <a:rPr lang="en-US" dirty="0" smtClean="0">
                <a:solidFill>
                  <a:schemeClr val="accent1">
                    <a:lumMod val="75000"/>
                  </a:schemeClr>
                </a:solidFill>
                <a:latin typeface="Lithograph" pitchFamily="2" charset="0"/>
              </a:rPr>
              <a:t>			DEPUTIES ON SCENE</a:t>
            </a:r>
          </a:p>
          <a:p>
            <a:pPr marL="0" indent="0">
              <a:buNone/>
            </a:pPr>
            <a:r>
              <a:rPr lang="en-US" sz="2000" dirty="0" smtClean="0"/>
              <a:t>		Lieutenant Burns		SRO Lemberes</a:t>
            </a:r>
          </a:p>
          <a:p>
            <a:pPr marL="0" indent="0">
              <a:buNone/>
            </a:pPr>
            <a:r>
              <a:rPr lang="en-US" sz="2000" dirty="0" smtClean="0"/>
              <a:t>		Deputy Christensen		SRO C. Allen</a:t>
            </a:r>
          </a:p>
          <a:p>
            <a:pPr marL="0" indent="0">
              <a:buNone/>
            </a:pPr>
            <a:r>
              <a:rPr lang="en-US" sz="2000" dirty="0" smtClean="0"/>
              <a:t>		Deputy A.  Allen			Detective Kelly</a:t>
            </a:r>
          </a:p>
          <a:p>
            <a:pPr marL="0" indent="0">
              <a:buNone/>
            </a:pPr>
            <a:r>
              <a:rPr lang="en-US" sz="2000" dirty="0" smtClean="0"/>
              <a:t>		CRO McDonald			Detective Follum</a:t>
            </a:r>
          </a:p>
          <a:p>
            <a:pPr marL="0" indent="0">
              <a:buNone/>
            </a:pPr>
            <a:r>
              <a:rPr lang="en-US" sz="2000" dirty="0">
                <a:solidFill>
                  <a:schemeClr val="accent1">
                    <a:lumMod val="60000"/>
                    <a:lumOff val="40000"/>
                  </a:schemeClr>
                </a:solidFill>
                <a:latin typeface="Lithograph" pitchFamily="2" charset="0"/>
              </a:rPr>
              <a:t>	</a:t>
            </a:r>
            <a:r>
              <a:rPr lang="en-US" sz="2000" dirty="0" smtClean="0">
                <a:solidFill>
                  <a:schemeClr val="accent1">
                    <a:lumMod val="60000"/>
                    <a:lumOff val="40000"/>
                  </a:schemeClr>
                </a:solidFill>
                <a:latin typeface="Lithograph" pitchFamily="2" charset="0"/>
              </a:rPr>
              <a:t>			</a:t>
            </a:r>
            <a:r>
              <a:rPr lang="en-US" sz="2000" dirty="0">
                <a:solidFill>
                  <a:schemeClr val="accent1">
                    <a:lumMod val="60000"/>
                    <a:lumOff val="40000"/>
                  </a:schemeClr>
                </a:solidFill>
                <a:latin typeface="Lithograph" pitchFamily="2" charset="0"/>
              </a:rPr>
              <a:t> </a:t>
            </a:r>
            <a:r>
              <a:rPr lang="en-US" sz="2400" dirty="0" smtClean="0">
                <a:solidFill>
                  <a:schemeClr val="accent2">
                    <a:lumMod val="75000"/>
                  </a:schemeClr>
                </a:solidFill>
                <a:latin typeface="Lithograph" pitchFamily="2" charset="0"/>
              </a:rPr>
              <a:t>TOTAl = 8</a:t>
            </a:r>
            <a:endParaRPr lang="en-US" sz="2400" dirty="0">
              <a:solidFill>
                <a:schemeClr val="accent2">
                  <a:lumMod val="75000"/>
                </a:schemeClr>
              </a:solidFill>
              <a:latin typeface="Lithograph" pitchFamily="2" charset="0"/>
            </a:endParaRPr>
          </a:p>
        </p:txBody>
      </p:sp>
      <p:sp>
        <p:nvSpPr>
          <p:cNvPr id="14" name="TextBox 13"/>
          <p:cNvSpPr txBox="1"/>
          <p:nvPr/>
        </p:nvSpPr>
        <p:spPr>
          <a:xfrm>
            <a:off x="3352800" y="2819400"/>
            <a:ext cx="2362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18366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pPr algn="ctr"/>
            <a:r>
              <a:rPr lang="en-US" sz="4000" b="1" dirty="0" smtClean="0">
                <a:solidFill>
                  <a:schemeClr val="accent1">
                    <a:lumMod val="50000"/>
                  </a:schemeClr>
                </a:solidFill>
                <a:latin typeface="Lithograph" pitchFamily="2" charset="0"/>
              </a:rPr>
              <a:t>BONNEVILLE HIGH SCHOOL</a:t>
            </a:r>
            <a:r>
              <a:rPr lang="en-US" sz="4000" b="1" smtClean="0">
                <a:solidFill>
                  <a:schemeClr val="accent1">
                    <a:lumMod val="50000"/>
                  </a:schemeClr>
                </a:solidFill>
                <a:latin typeface="Lithograph" pitchFamily="2" charset="0"/>
              </a:rPr>
              <a:t/>
            </a:r>
            <a:br>
              <a:rPr lang="en-US" sz="4000" b="1" smtClean="0">
                <a:solidFill>
                  <a:schemeClr val="accent1">
                    <a:lumMod val="50000"/>
                  </a:schemeClr>
                </a:solidFill>
                <a:latin typeface="Lithograph" pitchFamily="2" charset="0"/>
              </a:rPr>
            </a:br>
            <a:r>
              <a:rPr lang="en-US" sz="4000" b="1" smtClean="0">
                <a:solidFill>
                  <a:schemeClr val="accent1">
                    <a:lumMod val="50000"/>
                  </a:schemeClr>
                </a:solidFill>
                <a:latin typeface="Lithograph" pitchFamily="2" charset="0"/>
              </a:rPr>
              <a:t>THE </a:t>
            </a:r>
            <a:r>
              <a:rPr lang="en-US" sz="4000" b="1" dirty="0" smtClean="0">
                <a:solidFill>
                  <a:schemeClr val="accent1">
                    <a:lumMod val="50000"/>
                  </a:schemeClr>
                </a:solidFill>
                <a:latin typeface="Lithograph" pitchFamily="2" charset="0"/>
              </a:rPr>
              <a:t>CITY WITHIN THE CITY</a:t>
            </a:r>
            <a:endParaRPr lang="en-US" sz="4000" b="1" dirty="0">
              <a:solidFill>
                <a:schemeClr val="accent1">
                  <a:lumMod val="50000"/>
                </a:schemeClr>
              </a:solidFill>
              <a:latin typeface="Lithograph" pitchFamily="2" charset="0"/>
            </a:endParaRPr>
          </a:p>
        </p:txBody>
      </p:sp>
      <p:sp>
        <p:nvSpPr>
          <p:cNvPr id="3" name="Content Placeholder 2"/>
          <p:cNvSpPr>
            <a:spLocks noGrp="1"/>
          </p:cNvSpPr>
          <p:nvPr>
            <p:ph sz="half" idx="1"/>
          </p:nvPr>
        </p:nvSpPr>
        <p:spPr>
          <a:xfrm>
            <a:off x="-304800" y="2819400"/>
            <a:ext cx="3733800" cy="3520440"/>
          </a:xfrm>
        </p:spPr>
        <p:txBody>
          <a:bodyPr>
            <a:normAutofit/>
          </a:bodyPr>
          <a:lstStyle/>
          <a:p>
            <a:pPr marL="393192" lvl="1" indent="0">
              <a:buNone/>
            </a:pPr>
            <a:r>
              <a:rPr lang="en-US" sz="3200" dirty="0" smtClean="0">
                <a:solidFill>
                  <a:schemeClr val="accent2">
                    <a:lumMod val="50000"/>
                  </a:schemeClr>
                </a:solidFill>
                <a:latin typeface="Lithograph" pitchFamily="2" charset="0"/>
              </a:rPr>
              <a:t>TOTAL CALLS</a:t>
            </a:r>
            <a:endParaRPr lang="en-US" sz="3200" dirty="0">
              <a:solidFill>
                <a:schemeClr val="accent2">
                  <a:lumMod val="50000"/>
                </a:schemeClr>
              </a:solidFill>
              <a:latin typeface="Lithograph" pitchFamily="2" charset="0"/>
            </a:endParaRPr>
          </a:p>
          <a:p>
            <a:pPr marL="393192" lvl="1" indent="0">
              <a:buNone/>
            </a:pPr>
            <a:r>
              <a:rPr lang="en-US" dirty="0" smtClean="0">
                <a:solidFill>
                  <a:schemeClr val="accent1">
                    <a:lumMod val="75000"/>
                  </a:schemeClr>
                </a:solidFill>
                <a:latin typeface="Lithograph" pitchFamily="2" charset="0"/>
              </a:rPr>
              <a:t>	2008     443</a:t>
            </a:r>
            <a:endParaRPr lang="en-US" dirty="0">
              <a:solidFill>
                <a:schemeClr val="accent1">
                  <a:lumMod val="75000"/>
                </a:schemeClr>
              </a:solidFill>
              <a:latin typeface="Lithograph" pitchFamily="2" charset="0"/>
            </a:endParaRPr>
          </a:p>
          <a:p>
            <a:pPr marL="393192" lvl="1" indent="0">
              <a:buNone/>
            </a:pPr>
            <a:r>
              <a:rPr lang="en-US" dirty="0" smtClean="0">
                <a:solidFill>
                  <a:schemeClr val="accent1">
                    <a:lumMod val="75000"/>
                  </a:schemeClr>
                </a:solidFill>
                <a:latin typeface="Lithograph" pitchFamily="2" charset="0"/>
              </a:rPr>
              <a:t>	2009	     378</a:t>
            </a:r>
            <a:endParaRPr lang="en-US" dirty="0">
              <a:solidFill>
                <a:schemeClr val="accent1">
                  <a:lumMod val="75000"/>
                </a:schemeClr>
              </a:solidFill>
              <a:latin typeface="Lithograph" pitchFamily="2" charset="0"/>
            </a:endParaRPr>
          </a:p>
          <a:p>
            <a:pPr marL="393192" lvl="1" indent="0">
              <a:buNone/>
            </a:pPr>
            <a:r>
              <a:rPr lang="en-US" dirty="0" smtClean="0">
                <a:solidFill>
                  <a:schemeClr val="accent1">
                    <a:lumMod val="75000"/>
                  </a:schemeClr>
                </a:solidFill>
                <a:latin typeface="Lithograph" pitchFamily="2" charset="0"/>
              </a:rPr>
              <a:t>	2010	     257</a:t>
            </a:r>
            <a:endParaRPr lang="en-US" dirty="0">
              <a:solidFill>
                <a:schemeClr val="accent1">
                  <a:lumMod val="75000"/>
                </a:schemeClr>
              </a:solidFill>
              <a:latin typeface="Lithograph" pitchFamily="2" charset="0"/>
            </a:endParaRPr>
          </a:p>
          <a:p>
            <a:pPr marL="393192" lvl="1" indent="0">
              <a:buNone/>
            </a:pP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2011</a:t>
            </a: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      192</a:t>
            </a:r>
            <a:endParaRPr lang="en-US" dirty="0">
              <a:solidFill>
                <a:schemeClr val="accent1">
                  <a:lumMod val="75000"/>
                </a:schemeClr>
              </a:solidFill>
              <a:latin typeface="Lithograph" pitchFamily="2" charset="0"/>
            </a:endParaRPr>
          </a:p>
          <a:p>
            <a:pPr marL="393192" lvl="1" indent="0">
              <a:buNone/>
            </a:pPr>
            <a:r>
              <a:rPr lang="en-US" dirty="0">
                <a:solidFill>
                  <a:schemeClr val="accent1">
                    <a:lumMod val="75000"/>
                  </a:schemeClr>
                </a:solidFill>
                <a:latin typeface="Lithograph" pitchFamily="2" charset="0"/>
              </a:rPr>
              <a:t>	</a:t>
            </a:r>
            <a:r>
              <a:rPr lang="en-US" dirty="0" smtClean="0">
                <a:solidFill>
                  <a:schemeClr val="accent1">
                    <a:lumMod val="75000"/>
                  </a:schemeClr>
                </a:solidFill>
                <a:latin typeface="Lithograph" pitchFamily="2" charset="0"/>
              </a:rPr>
              <a:t>2012	     234</a:t>
            </a:r>
            <a:endParaRPr lang="en-US" dirty="0">
              <a:solidFill>
                <a:schemeClr val="accent1">
                  <a:lumMod val="75000"/>
                </a:schemeClr>
              </a:solidFill>
              <a:latin typeface="Lithograph" pitchFamily="2" charset="0"/>
            </a:endParaRPr>
          </a:p>
          <a:p>
            <a:endParaRPr lang="en-US" dirty="0" smtClean="0"/>
          </a:p>
          <a:p>
            <a:pPr marL="0" indent="0" algn="ctr">
              <a:buNone/>
            </a:pPr>
            <a:endParaRPr lang="en-US" sz="1000"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691800220"/>
              </p:ext>
            </p:extLst>
          </p:nvPr>
        </p:nvGraphicFramePr>
        <p:xfrm>
          <a:off x="3200400" y="1905000"/>
          <a:ext cx="5943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5353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1219200"/>
          </a:xfrm>
        </p:spPr>
        <p:txBody>
          <a:bodyPr>
            <a:normAutofit fontScale="90000"/>
          </a:bodyPr>
          <a:lstStyle/>
          <a:p>
            <a:pPr algn="ctr"/>
            <a:r>
              <a:rPr lang="en-US" sz="4400" b="1" dirty="0" smtClean="0">
                <a:solidFill>
                  <a:schemeClr val="accent1">
                    <a:lumMod val="50000"/>
                  </a:schemeClr>
                </a:solidFill>
                <a:latin typeface="Lithograph" pitchFamily="2" charset="0"/>
              </a:rPr>
              <a:t>BONNEVILLE BREAKDOWN</a:t>
            </a:r>
            <a:br>
              <a:rPr lang="en-US" sz="4400" b="1" dirty="0" smtClean="0">
                <a:solidFill>
                  <a:schemeClr val="accent1">
                    <a:lumMod val="50000"/>
                  </a:schemeClr>
                </a:solidFill>
                <a:latin typeface="Lithograph" pitchFamily="2" charset="0"/>
              </a:rPr>
            </a:br>
            <a:r>
              <a:rPr lang="en-US" sz="4400" b="1" dirty="0" smtClean="0">
                <a:solidFill>
                  <a:schemeClr val="accent1">
                    <a:lumMod val="50000"/>
                  </a:schemeClr>
                </a:solidFill>
                <a:latin typeface="Lithograph" pitchFamily="2" charset="0"/>
              </a:rPr>
              <a:t>5-YEAR COMPARISON</a:t>
            </a:r>
            <a:endParaRPr lang="en-US" sz="44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843157801"/>
              </p:ext>
            </p:extLst>
          </p:nvPr>
        </p:nvGraphicFramePr>
        <p:xfrm>
          <a:off x="152400" y="1920874"/>
          <a:ext cx="8839200" cy="4784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3694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19912"/>
          </a:xfrm>
        </p:spPr>
        <p:txBody>
          <a:bodyPr/>
          <a:lstStyle/>
          <a:p>
            <a:pPr algn="ctr"/>
            <a:r>
              <a:rPr lang="en-US" dirty="0" smtClean="0">
                <a:solidFill>
                  <a:schemeClr val="accent1">
                    <a:lumMod val="50000"/>
                  </a:schemeClr>
                </a:solidFill>
                <a:latin typeface="Lithograph" pitchFamily="2" charset="0"/>
              </a:rPr>
              <a:t>TRENDS</a:t>
            </a:r>
            <a:endParaRPr lang="en-US" dirty="0">
              <a:solidFill>
                <a:schemeClr val="accent1">
                  <a:lumMod val="50000"/>
                </a:schemeClr>
              </a:solidFill>
              <a:latin typeface="Lithograph"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3852425"/>
              </p:ext>
            </p:extLst>
          </p:nvPr>
        </p:nvGraphicFramePr>
        <p:xfrm>
          <a:off x="152400" y="1447800"/>
          <a:ext cx="8839206" cy="5105398"/>
        </p:xfrm>
        <a:graphic>
          <a:graphicData uri="http://schemas.openxmlformats.org/drawingml/2006/table">
            <a:tbl>
              <a:tblPr>
                <a:tableStyleId>{5C22544A-7EE6-4342-B048-85BDC9FD1C3A}</a:tableStyleId>
              </a:tblPr>
              <a:tblGrid>
                <a:gridCol w="1298065"/>
                <a:gridCol w="494501"/>
                <a:gridCol w="494501"/>
                <a:gridCol w="494501"/>
                <a:gridCol w="494501"/>
                <a:gridCol w="494501"/>
                <a:gridCol w="494501"/>
                <a:gridCol w="494501"/>
                <a:gridCol w="494501"/>
                <a:gridCol w="494501"/>
                <a:gridCol w="494501"/>
                <a:gridCol w="494501"/>
                <a:gridCol w="494501"/>
                <a:gridCol w="494501"/>
                <a:gridCol w="494501"/>
                <a:gridCol w="618127"/>
              </a:tblGrid>
              <a:tr h="399273">
                <a:tc gridSpan="15">
                  <a:txBody>
                    <a:bodyPr/>
                    <a:lstStyle/>
                    <a:p>
                      <a:pPr algn="ctr" fontAlgn="b"/>
                      <a:r>
                        <a:rPr lang="en-US" sz="2000" u="none" strike="noStrike" dirty="0">
                          <a:effectLst/>
                          <a:latin typeface="+mn-lt"/>
                        </a:rPr>
                        <a:t>CAD </a:t>
                      </a:r>
                      <a:r>
                        <a:rPr lang="en-US" sz="2000" u="none" strike="noStrike" dirty="0" smtClean="0">
                          <a:effectLst/>
                          <a:latin typeface="+mn-lt"/>
                        </a:rPr>
                        <a:t>CALL</a:t>
                      </a:r>
                      <a:r>
                        <a:rPr lang="en-US" sz="2000" u="none" strike="noStrike" baseline="0" dirty="0" smtClean="0">
                          <a:effectLst/>
                          <a:latin typeface="+mn-lt"/>
                        </a:rPr>
                        <a:t> REPORT</a:t>
                      </a:r>
                      <a:r>
                        <a:rPr lang="en-US" sz="2000" u="none" strike="noStrike" dirty="0" smtClean="0">
                          <a:effectLst/>
                          <a:latin typeface="+mn-lt"/>
                        </a:rPr>
                        <a:t> FOR WASHINGTON</a:t>
                      </a:r>
                      <a:r>
                        <a:rPr lang="en-US" sz="2000" u="none" strike="noStrike" baseline="0" dirty="0" smtClean="0">
                          <a:effectLst/>
                          <a:latin typeface="+mn-lt"/>
                        </a:rPr>
                        <a:t> TERRACE</a:t>
                      </a:r>
                      <a:endParaRPr lang="en-US" sz="2000" b="0" i="0" u="none" strike="noStrike" dirty="0">
                        <a:solidFill>
                          <a:srgbClr val="000000"/>
                        </a:solidFill>
                        <a:effectLst/>
                        <a:latin typeface="+mn-lt"/>
                      </a:endParaRPr>
                    </a:p>
                  </a:txBody>
                  <a:tcPr marL="5837" marR="5837" marT="583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2000" b="0" i="0" u="none" strike="noStrike" dirty="0">
                        <a:solidFill>
                          <a:srgbClr val="000000"/>
                        </a:solidFill>
                        <a:effectLst/>
                        <a:latin typeface="+mn-lt"/>
                      </a:endParaRPr>
                    </a:p>
                  </a:txBody>
                  <a:tcPr marL="5837" marR="5837" marT="5837" marB="0" anchor="b"/>
                </a:tc>
              </a:tr>
              <a:tr h="399273">
                <a:tc gridSpan="15">
                  <a:txBody>
                    <a:bodyPr/>
                    <a:lstStyle/>
                    <a:p>
                      <a:pPr algn="ctr" fontAlgn="b"/>
                      <a:r>
                        <a:rPr lang="en-US" sz="2000" u="none" strike="noStrike" dirty="0" smtClean="0">
                          <a:effectLst/>
                          <a:latin typeface="+mn-lt"/>
                        </a:rPr>
                        <a:t>FIRST</a:t>
                      </a:r>
                      <a:r>
                        <a:rPr lang="en-US" sz="2000" u="none" strike="noStrike" baseline="0" dirty="0" smtClean="0">
                          <a:effectLst/>
                          <a:latin typeface="+mn-lt"/>
                        </a:rPr>
                        <a:t> QUARTER</a:t>
                      </a:r>
                      <a:endParaRPr lang="en-US" sz="2000" b="0" i="0" u="none" strike="noStrike" dirty="0">
                        <a:solidFill>
                          <a:srgbClr val="000000"/>
                        </a:solidFill>
                        <a:effectLst/>
                        <a:latin typeface="+mn-lt"/>
                      </a:endParaRPr>
                    </a:p>
                  </a:txBody>
                  <a:tcPr marL="5837" marR="5837" marT="583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2000" b="0" i="0" u="none" strike="noStrike" dirty="0">
                        <a:solidFill>
                          <a:srgbClr val="000000"/>
                        </a:solidFill>
                        <a:effectLst/>
                        <a:latin typeface="+mn-lt"/>
                      </a:endParaRPr>
                    </a:p>
                  </a:txBody>
                  <a:tcPr marL="5837" marR="5837" marT="5837" marB="0" anchor="b"/>
                </a:tc>
              </a:tr>
              <a:tr h="473434">
                <a:tc>
                  <a:txBody>
                    <a:bodyPr/>
                    <a:lstStyle/>
                    <a:p>
                      <a:pPr algn="l" fontAlgn="b"/>
                      <a:endParaRPr lang="en-US" sz="1400" b="0" i="0" u="none" strike="noStrike" dirty="0">
                        <a:solidFill>
                          <a:srgbClr val="000000"/>
                        </a:solidFill>
                        <a:effectLst/>
                        <a:latin typeface="+mn-lt"/>
                      </a:endParaRPr>
                    </a:p>
                  </a:txBody>
                  <a:tcPr marL="5837" marR="5837" marT="5837" marB="0" anchor="b"/>
                </a:tc>
                <a:tc>
                  <a:txBody>
                    <a:bodyPr/>
                    <a:lstStyle/>
                    <a:p>
                      <a:pPr algn="ctr" fontAlgn="b"/>
                      <a:r>
                        <a:rPr lang="en-US" sz="1600" b="0" i="0" u="none" strike="noStrike" dirty="0" smtClean="0">
                          <a:solidFill>
                            <a:schemeClr val="dk1"/>
                          </a:solidFill>
                          <a:effectLst/>
                          <a:latin typeface="+mn-lt"/>
                        </a:rPr>
                        <a:t>ALL</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n-lt"/>
                        </a:rPr>
                        <a:t>WC</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n-lt"/>
                        </a:rPr>
                        <a:t>WC</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n-lt"/>
                        </a:rPr>
                        <a:t>WC</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n-lt"/>
                        </a:rPr>
                        <a:t>WC</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n-lt"/>
                        </a:rPr>
                        <a:t>WC</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n-lt"/>
                        </a:rPr>
                        <a:t>WC</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n-lt"/>
                        </a:rPr>
                        <a:t>WC</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n-lt"/>
                        </a:rPr>
                        <a:t>WC</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n-lt"/>
                        </a:rPr>
                        <a:t>WC</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n-lt"/>
                        </a:rPr>
                        <a:t>WC</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n-lt"/>
                        </a:rPr>
                        <a:t>WC</a:t>
                      </a:r>
                      <a:endParaRPr lang="en-US" sz="1600" b="0" i="0" u="none" strike="noStrike" dirty="0">
                        <a:solidFill>
                          <a:srgbClr val="000000"/>
                        </a:solidFill>
                        <a:effectLst/>
                        <a:latin typeface="+mn-lt"/>
                      </a:endParaRPr>
                    </a:p>
                  </a:txBody>
                  <a:tcPr marL="5837" marR="5837" marT="5837" marB="0" anchor="b"/>
                </a:tc>
                <a:tc gridSpan="3">
                  <a:txBody>
                    <a:bodyPr/>
                    <a:lstStyle/>
                    <a:p>
                      <a:pPr algn="l" fontAlgn="b"/>
                      <a:r>
                        <a:rPr lang="en-US" sz="1400" u="none" strike="noStrike" dirty="0">
                          <a:effectLst/>
                          <a:latin typeface="+mn-lt"/>
                        </a:rPr>
                        <a:t>Calculated via TREND function</a:t>
                      </a:r>
                      <a:endParaRPr lang="en-US" sz="1400" b="0" i="0" u="none" strike="noStrike" dirty="0">
                        <a:solidFill>
                          <a:srgbClr val="000000"/>
                        </a:solidFill>
                        <a:effectLst/>
                        <a:latin typeface="+mn-lt"/>
                      </a:endParaRPr>
                    </a:p>
                  </a:txBody>
                  <a:tcPr marL="5837" marR="5837" marT="5837" marB="0" anchor="b"/>
                </a:tc>
                <a:tc hMerge="1">
                  <a:txBody>
                    <a:bodyPr/>
                    <a:lstStyle/>
                    <a:p>
                      <a:endParaRPr lang="en-US"/>
                    </a:p>
                  </a:txBody>
                  <a:tcPr/>
                </a:tc>
                <a:tc hMerge="1">
                  <a:txBody>
                    <a:bodyPr/>
                    <a:lstStyle/>
                    <a:p>
                      <a:endParaRPr lang="en-US"/>
                    </a:p>
                  </a:txBody>
                  <a:tcPr/>
                </a:tc>
              </a:tr>
              <a:tr h="273272">
                <a:tc>
                  <a:txBody>
                    <a:bodyPr/>
                    <a:lstStyle/>
                    <a:p>
                      <a:pPr algn="l" fontAlgn="b"/>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b="1" u="none" strike="noStrike" dirty="0">
                          <a:effectLst/>
                          <a:latin typeface="+mj-lt"/>
                        </a:rPr>
                        <a:t>2002</a:t>
                      </a:r>
                      <a:endParaRPr lang="en-US" sz="1600" b="1" i="0" u="none" strike="noStrike" dirty="0">
                        <a:solidFill>
                          <a:srgbClr val="000000"/>
                        </a:solidFill>
                        <a:effectLst/>
                        <a:latin typeface="+mj-lt"/>
                      </a:endParaRPr>
                    </a:p>
                  </a:txBody>
                  <a:tcPr marL="5837" marR="5837" marT="5837" marB="0" anchor="b">
                    <a:solidFill>
                      <a:srgbClr val="FFFF00"/>
                    </a:solidFill>
                  </a:tcPr>
                </a:tc>
                <a:tc>
                  <a:txBody>
                    <a:bodyPr/>
                    <a:lstStyle/>
                    <a:p>
                      <a:pPr algn="ctr" fontAlgn="b"/>
                      <a:r>
                        <a:rPr lang="en-US" sz="1600" b="1" u="none" strike="noStrike" dirty="0">
                          <a:effectLst/>
                          <a:latin typeface="+mj-lt"/>
                        </a:rPr>
                        <a:t>2003</a:t>
                      </a:r>
                      <a:endParaRPr lang="en-US" sz="1600" b="1" i="0" u="none" strike="noStrike" dirty="0">
                        <a:solidFill>
                          <a:srgbClr val="000000"/>
                        </a:solidFill>
                        <a:effectLst/>
                        <a:latin typeface="+mj-lt"/>
                      </a:endParaRPr>
                    </a:p>
                  </a:txBody>
                  <a:tcPr marL="5837" marR="5837" marT="5837" marB="0" anchor="b">
                    <a:solidFill>
                      <a:srgbClr val="FFFF00"/>
                    </a:solidFill>
                  </a:tcPr>
                </a:tc>
                <a:tc>
                  <a:txBody>
                    <a:bodyPr/>
                    <a:lstStyle/>
                    <a:p>
                      <a:pPr algn="ctr" fontAlgn="b"/>
                      <a:r>
                        <a:rPr lang="en-US" sz="1600" b="1" u="none" strike="noStrike" dirty="0">
                          <a:effectLst/>
                          <a:latin typeface="+mj-lt"/>
                        </a:rPr>
                        <a:t>2004</a:t>
                      </a:r>
                      <a:endParaRPr lang="en-US" sz="1600" b="1" i="0" u="none" strike="noStrike" dirty="0">
                        <a:solidFill>
                          <a:srgbClr val="000000"/>
                        </a:solidFill>
                        <a:effectLst/>
                        <a:latin typeface="+mj-lt"/>
                      </a:endParaRPr>
                    </a:p>
                  </a:txBody>
                  <a:tcPr marL="5837" marR="5837" marT="5837" marB="0" anchor="b">
                    <a:solidFill>
                      <a:srgbClr val="FFFF00"/>
                    </a:solidFill>
                  </a:tcPr>
                </a:tc>
                <a:tc>
                  <a:txBody>
                    <a:bodyPr/>
                    <a:lstStyle/>
                    <a:p>
                      <a:pPr algn="ctr" fontAlgn="b"/>
                      <a:r>
                        <a:rPr lang="en-US" sz="1600" b="1" u="none" strike="noStrike" dirty="0">
                          <a:effectLst/>
                          <a:latin typeface="+mj-lt"/>
                        </a:rPr>
                        <a:t>2005</a:t>
                      </a:r>
                      <a:endParaRPr lang="en-US" sz="1600" b="1" i="0" u="none" strike="noStrike" dirty="0">
                        <a:solidFill>
                          <a:srgbClr val="000000"/>
                        </a:solidFill>
                        <a:effectLst/>
                        <a:latin typeface="+mj-lt"/>
                      </a:endParaRPr>
                    </a:p>
                  </a:txBody>
                  <a:tcPr marL="5837" marR="5837" marT="5837" marB="0" anchor="b">
                    <a:solidFill>
                      <a:srgbClr val="FFFF00"/>
                    </a:solidFill>
                  </a:tcPr>
                </a:tc>
                <a:tc>
                  <a:txBody>
                    <a:bodyPr/>
                    <a:lstStyle/>
                    <a:p>
                      <a:pPr algn="ctr" fontAlgn="b"/>
                      <a:r>
                        <a:rPr lang="en-US" sz="1600" b="1" u="none" strike="noStrike" dirty="0">
                          <a:effectLst/>
                          <a:latin typeface="+mj-lt"/>
                        </a:rPr>
                        <a:t>2006</a:t>
                      </a:r>
                      <a:endParaRPr lang="en-US" sz="1600" b="1" i="0" u="none" strike="noStrike" dirty="0">
                        <a:solidFill>
                          <a:srgbClr val="000000"/>
                        </a:solidFill>
                        <a:effectLst/>
                        <a:latin typeface="+mj-lt"/>
                      </a:endParaRPr>
                    </a:p>
                  </a:txBody>
                  <a:tcPr marL="5837" marR="5837" marT="5837" marB="0" anchor="b">
                    <a:solidFill>
                      <a:srgbClr val="FFFF00"/>
                    </a:solidFill>
                  </a:tcPr>
                </a:tc>
                <a:tc>
                  <a:txBody>
                    <a:bodyPr/>
                    <a:lstStyle/>
                    <a:p>
                      <a:pPr algn="ctr" fontAlgn="b"/>
                      <a:r>
                        <a:rPr lang="en-US" sz="1600" b="1" u="none" strike="noStrike" dirty="0">
                          <a:effectLst/>
                          <a:latin typeface="+mj-lt"/>
                        </a:rPr>
                        <a:t>2007</a:t>
                      </a:r>
                      <a:endParaRPr lang="en-US" sz="1600" b="1" i="0" u="none" strike="noStrike" dirty="0">
                        <a:solidFill>
                          <a:srgbClr val="000000"/>
                        </a:solidFill>
                        <a:effectLst/>
                        <a:latin typeface="+mj-lt"/>
                      </a:endParaRPr>
                    </a:p>
                  </a:txBody>
                  <a:tcPr marL="5837" marR="5837" marT="5837" marB="0" anchor="b">
                    <a:solidFill>
                      <a:srgbClr val="FFFF00"/>
                    </a:solidFill>
                  </a:tcPr>
                </a:tc>
                <a:tc>
                  <a:txBody>
                    <a:bodyPr/>
                    <a:lstStyle/>
                    <a:p>
                      <a:pPr algn="ctr" fontAlgn="b"/>
                      <a:r>
                        <a:rPr lang="en-US" sz="1600" b="1" u="none" strike="noStrike" dirty="0">
                          <a:effectLst/>
                          <a:latin typeface="+mj-lt"/>
                        </a:rPr>
                        <a:t>2008</a:t>
                      </a:r>
                      <a:endParaRPr lang="en-US" sz="1600" b="1" i="0" u="none" strike="noStrike" dirty="0">
                        <a:solidFill>
                          <a:srgbClr val="000000"/>
                        </a:solidFill>
                        <a:effectLst/>
                        <a:latin typeface="+mj-lt"/>
                      </a:endParaRPr>
                    </a:p>
                  </a:txBody>
                  <a:tcPr marL="5837" marR="5837" marT="5837" marB="0" anchor="b">
                    <a:solidFill>
                      <a:srgbClr val="FFFF00"/>
                    </a:solidFill>
                  </a:tcPr>
                </a:tc>
                <a:tc>
                  <a:txBody>
                    <a:bodyPr/>
                    <a:lstStyle/>
                    <a:p>
                      <a:pPr algn="ctr" fontAlgn="b"/>
                      <a:r>
                        <a:rPr lang="en-US" sz="1600" b="1" u="none" strike="noStrike" dirty="0">
                          <a:effectLst/>
                          <a:latin typeface="+mj-lt"/>
                        </a:rPr>
                        <a:t>2009</a:t>
                      </a:r>
                      <a:endParaRPr lang="en-US" sz="1600" b="1" i="0" u="none" strike="noStrike" dirty="0">
                        <a:solidFill>
                          <a:srgbClr val="000000"/>
                        </a:solidFill>
                        <a:effectLst/>
                        <a:latin typeface="+mj-lt"/>
                      </a:endParaRPr>
                    </a:p>
                  </a:txBody>
                  <a:tcPr marL="5837" marR="5837" marT="5837" marB="0" anchor="b">
                    <a:solidFill>
                      <a:srgbClr val="FFFF00"/>
                    </a:solidFill>
                  </a:tcPr>
                </a:tc>
                <a:tc>
                  <a:txBody>
                    <a:bodyPr/>
                    <a:lstStyle/>
                    <a:p>
                      <a:pPr algn="ctr" fontAlgn="b"/>
                      <a:r>
                        <a:rPr lang="en-US" sz="1600" b="1" u="none" strike="noStrike" dirty="0">
                          <a:effectLst/>
                          <a:latin typeface="+mj-lt"/>
                        </a:rPr>
                        <a:t>2010</a:t>
                      </a:r>
                      <a:endParaRPr lang="en-US" sz="1600" b="1" i="0" u="none" strike="noStrike" dirty="0">
                        <a:solidFill>
                          <a:srgbClr val="000000"/>
                        </a:solidFill>
                        <a:effectLst/>
                        <a:latin typeface="+mj-lt"/>
                      </a:endParaRPr>
                    </a:p>
                  </a:txBody>
                  <a:tcPr marL="5837" marR="5837" marT="5837" marB="0" anchor="b">
                    <a:solidFill>
                      <a:srgbClr val="FFFF00"/>
                    </a:solidFill>
                  </a:tcPr>
                </a:tc>
                <a:tc>
                  <a:txBody>
                    <a:bodyPr/>
                    <a:lstStyle/>
                    <a:p>
                      <a:pPr algn="ctr" fontAlgn="b"/>
                      <a:r>
                        <a:rPr lang="en-US" sz="1600" b="1" u="none" strike="noStrike" dirty="0">
                          <a:effectLst/>
                          <a:latin typeface="+mj-lt"/>
                        </a:rPr>
                        <a:t>2011</a:t>
                      </a:r>
                      <a:endParaRPr lang="en-US" sz="1600" b="1" i="0" u="none" strike="noStrike" dirty="0">
                        <a:solidFill>
                          <a:srgbClr val="000000"/>
                        </a:solidFill>
                        <a:effectLst/>
                        <a:latin typeface="+mj-lt"/>
                      </a:endParaRPr>
                    </a:p>
                  </a:txBody>
                  <a:tcPr marL="5837" marR="5837" marT="5837" marB="0" anchor="b">
                    <a:solidFill>
                      <a:srgbClr val="FFFF00"/>
                    </a:solidFill>
                  </a:tcPr>
                </a:tc>
                <a:tc>
                  <a:txBody>
                    <a:bodyPr/>
                    <a:lstStyle/>
                    <a:p>
                      <a:pPr algn="ctr" fontAlgn="b"/>
                      <a:r>
                        <a:rPr lang="en-US" sz="1600" b="1" u="none" strike="noStrike" dirty="0">
                          <a:effectLst/>
                          <a:latin typeface="+mj-lt"/>
                        </a:rPr>
                        <a:t>2012</a:t>
                      </a:r>
                      <a:endParaRPr lang="en-US" sz="1600" b="1" i="0" u="none" strike="noStrike" dirty="0">
                        <a:solidFill>
                          <a:srgbClr val="000000"/>
                        </a:solidFill>
                        <a:effectLst/>
                        <a:latin typeface="+mj-lt"/>
                      </a:endParaRPr>
                    </a:p>
                  </a:txBody>
                  <a:tcPr marL="5837" marR="5837" marT="5837" marB="0" anchor="b">
                    <a:solidFill>
                      <a:srgbClr val="FFFF00"/>
                    </a:solidFill>
                  </a:tcPr>
                </a:tc>
                <a:tc>
                  <a:txBody>
                    <a:bodyPr/>
                    <a:lstStyle/>
                    <a:p>
                      <a:pPr algn="ctr" fontAlgn="b"/>
                      <a:r>
                        <a:rPr lang="en-US" sz="1600" b="1" u="none" strike="noStrike" dirty="0">
                          <a:effectLst/>
                          <a:latin typeface="+mj-lt"/>
                        </a:rPr>
                        <a:t>2013</a:t>
                      </a:r>
                      <a:endParaRPr lang="en-US" sz="1600" b="1" i="0" u="none" strike="noStrike" dirty="0">
                        <a:solidFill>
                          <a:srgbClr val="000000"/>
                        </a:solidFill>
                        <a:effectLst/>
                        <a:latin typeface="+mj-lt"/>
                      </a:endParaRPr>
                    </a:p>
                  </a:txBody>
                  <a:tcPr marL="5837" marR="5837" marT="5837" marB="0" anchor="b">
                    <a:solidFill>
                      <a:srgbClr val="FFFF00"/>
                    </a:solidFill>
                  </a:tcPr>
                </a:tc>
                <a:tc>
                  <a:txBody>
                    <a:bodyPr/>
                    <a:lstStyle/>
                    <a:p>
                      <a:pPr algn="ctr" fontAlgn="b"/>
                      <a:r>
                        <a:rPr lang="en-US" sz="1600" b="1" u="none" strike="noStrike" dirty="0">
                          <a:effectLst/>
                          <a:latin typeface="+mj-lt"/>
                        </a:rPr>
                        <a:t>2014</a:t>
                      </a:r>
                      <a:endParaRPr lang="en-US" sz="1600" b="1" i="0" u="none" strike="noStrike" dirty="0">
                        <a:solidFill>
                          <a:srgbClr val="000000"/>
                        </a:solidFill>
                        <a:effectLst/>
                        <a:latin typeface="+mj-lt"/>
                      </a:endParaRPr>
                    </a:p>
                  </a:txBody>
                  <a:tcPr marL="5837" marR="5837" marT="5837" marB="0" anchor="b">
                    <a:solidFill>
                      <a:srgbClr val="FFFF00"/>
                    </a:solidFill>
                  </a:tcPr>
                </a:tc>
                <a:tc>
                  <a:txBody>
                    <a:bodyPr/>
                    <a:lstStyle/>
                    <a:p>
                      <a:pPr algn="l" fontAlgn="b"/>
                      <a:endParaRPr lang="en-US" sz="1600" b="0" i="0" u="none" strike="noStrike" dirty="0">
                        <a:solidFill>
                          <a:srgbClr val="000000"/>
                        </a:solidFill>
                        <a:effectLst/>
                        <a:latin typeface="+mn-lt"/>
                      </a:endParaRPr>
                    </a:p>
                  </a:txBody>
                  <a:tcPr marL="5837" marR="5837" marT="5837" marB="0" anchor="b"/>
                </a:tc>
                <a:tc>
                  <a:txBody>
                    <a:bodyPr/>
                    <a:lstStyle/>
                    <a:p>
                      <a:pPr algn="l" fontAlgn="b"/>
                      <a:endParaRPr lang="en-US" sz="1600" b="0" i="0" u="none" strike="noStrike" dirty="0">
                        <a:solidFill>
                          <a:srgbClr val="000000"/>
                        </a:solidFill>
                        <a:effectLst/>
                        <a:latin typeface="+mn-lt"/>
                      </a:endParaRPr>
                    </a:p>
                  </a:txBody>
                  <a:tcPr marL="5837" marR="5837" marT="5837" marB="0" anchor="b"/>
                </a:tc>
              </a:tr>
              <a:tr h="546660">
                <a:tc>
                  <a:txBody>
                    <a:bodyPr/>
                    <a:lstStyle/>
                    <a:p>
                      <a:pPr algn="l" fontAlgn="b"/>
                      <a:r>
                        <a:rPr lang="en-US" sz="1600" u="none" strike="noStrike" dirty="0" smtClean="0">
                          <a:effectLst/>
                          <a:latin typeface="+mn-lt"/>
                        </a:rPr>
                        <a:t>#</a:t>
                      </a:r>
                      <a:r>
                        <a:rPr lang="en-US" sz="1600" u="none" strike="noStrike" baseline="0" dirty="0" smtClean="0">
                          <a:effectLst/>
                          <a:latin typeface="+mn-lt"/>
                        </a:rPr>
                        <a:t> </a:t>
                      </a:r>
                      <a:r>
                        <a:rPr lang="en-US" sz="1600" u="none" strike="noStrike" dirty="0" smtClean="0">
                          <a:effectLst/>
                          <a:latin typeface="+mn-lt"/>
                        </a:rPr>
                        <a:t>of </a:t>
                      </a:r>
                      <a:r>
                        <a:rPr lang="en-US" sz="1600" u="none" strike="noStrike" dirty="0">
                          <a:effectLst/>
                          <a:latin typeface="+mn-lt"/>
                        </a:rPr>
                        <a:t>calls</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j-lt"/>
                        </a:rPr>
                        <a:t>1428</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1975</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1808</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1870</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1762</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1794</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1551</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1581</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1676</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1391</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1444</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1707</a:t>
                      </a:r>
                      <a:endParaRPr lang="en-US" sz="1600" b="0" i="0" u="none" strike="noStrike" dirty="0">
                        <a:solidFill>
                          <a:srgbClr val="000000"/>
                        </a:solidFill>
                        <a:effectLst/>
                        <a:latin typeface="+mj-lt"/>
                      </a:endParaRPr>
                    </a:p>
                  </a:txBody>
                  <a:tcPr marL="5837" marR="5837" marT="5837" marB="0" anchor="b">
                    <a:solidFill>
                      <a:srgbClr val="92D050"/>
                    </a:solidFill>
                  </a:tcPr>
                </a:tc>
                <a:tc>
                  <a:txBody>
                    <a:bodyPr/>
                    <a:lstStyle/>
                    <a:p>
                      <a:pPr algn="ctr" fontAlgn="b"/>
                      <a:r>
                        <a:rPr lang="en-US" sz="1600" u="none" strike="noStrike" dirty="0" smtClean="0">
                          <a:effectLst/>
                          <a:latin typeface="+mj-lt"/>
                        </a:rPr>
                        <a:t>1520</a:t>
                      </a:r>
                      <a:endParaRPr lang="en-US" sz="1600" b="0" i="0" u="none" strike="noStrike" dirty="0">
                        <a:solidFill>
                          <a:srgbClr val="000000"/>
                        </a:solidFill>
                        <a:effectLst/>
                        <a:latin typeface="+mj-lt"/>
                      </a:endParaRPr>
                    </a:p>
                  </a:txBody>
                  <a:tcPr marL="5837" marR="5837" marT="5837" marB="0" anchor="b"/>
                </a:tc>
                <a:tc>
                  <a:txBody>
                    <a:bodyPr/>
                    <a:lstStyle/>
                    <a:p>
                      <a:pPr algn="l" fontAlgn="b"/>
                      <a:endParaRPr lang="en-US" sz="1600" b="0" i="0" u="none" strike="noStrike" dirty="0">
                        <a:solidFill>
                          <a:srgbClr val="000000"/>
                        </a:solidFill>
                        <a:effectLst/>
                        <a:latin typeface="+mn-lt"/>
                      </a:endParaRPr>
                    </a:p>
                  </a:txBody>
                  <a:tcPr marL="5837" marR="5837" marT="5837" marB="0" anchor="b"/>
                </a:tc>
                <a:tc>
                  <a:txBody>
                    <a:bodyPr/>
                    <a:lstStyle/>
                    <a:p>
                      <a:pPr algn="l" fontAlgn="b"/>
                      <a:endParaRPr lang="en-US" sz="1600" b="0" i="0" u="none" strike="noStrike" dirty="0">
                        <a:solidFill>
                          <a:srgbClr val="000000"/>
                        </a:solidFill>
                        <a:effectLst/>
                        <a:latin typeface="+mn-lt"/>
                      </a:endParaRPr>
                    </a:p>
                  </a:txBody>
                  <a:tcPr marL="5837" marR="5837" marT="5837" marB="0" anchor="b"/>
                </a:tc>
              </a:tr>
              <a:tr h="718160">
                <a:tc>
                  <a:txBody>
                    <a:bodyPr/>
                    <a:lstStyle/>
                    <a:p>
                      <a:pPr algn="l" fontAlgn="b"/>
                      <a:r>
                        <a:rPr lang="en-US" sz="1600" u="none" strike="noStrike" dirty="0" smtClean="0">
                          <a:effectLst/>
                          <a:latin typeface="+mn-lt"/>
                        </a:rPr>
                        <a:t>On-view calls</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j-lt"/>
                        </a:rPr>
                        <a:t>493</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894</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791</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905</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781</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759</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633</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615</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757</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501</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451</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768</a:t>
                      </a:r>
                      <a:endParaRPr lang="en-US" sz="1600" b="0" i="0" u="none" strike="noStrike" dirty="0">
                        <a:solidFill>
                          <a:srgbClr val="000000"/>
                        </a:solidFill>
                        <a:effectLst/>
                        <a:latin typeface="+mj-lt"/>
                      </a:endParaRPr>
                    </a:p>
                  </a:txBody>
                  <a:tcPr marL="5837" marR="5837" marT="5837" marB="0" anchor="b">
                    <a:solidFill>
                      <a:srgbClr val="92D050"/>
                    </a:solidFill>
                  </a:tcPr>
                </a:tc>
                <a:tc>
                  <a:txBody>
                    <a:bodyPr/>
                    <a:lstStyle/>
                    <a:p>
                      <a:pPr algn="ctr" fontAlgn="b"/>
                      <a:r>
                        <a:rPr lang="en-US" sz="1600" u="none" strike="noStrike" dirty="0">
                          <a:effectLst/>
                          <a:latin typeface="+mj-lt"/>
                        </a:rPr>
                        <a:t> </a:t>
                      </a:r>
                      <a:endParaRPr lang="en-US" sz="1600" b="0" i="0" u="none" strike="noStrike" dirty="0">
                        <a:solidFill>
                          <a:srgbClr val="000000"/>
                        </a:solidFill>
                        <a:effectLst/>
                        <a:latin typeface="+mj-lt"/>
                      </a:endParaRPr>
                    </a:p>
                  </a:txBody>
                  <a:tcPr marL="5837" marR="5837" marT="5837" marB="0" anchor="b"/>
                </a:tc>
                <a:tc>
                  <a:txBody>
                    <a:bodyPr/>
                    <a:lstStyle/>
                    <a:p>
                      <a:pPr algn="l" fontAlgn="b"/>
                      <a:endParaRPr lang="en-US" sz="1600" b="0" i="0" u="none" strike="noStrike" dirty="0">
                        <a:solidFill>
                          <a:srgbClr val="000000"/>
                        </a:solidFill>
                        <a:effectLst/>
                        <a:latin typeface="+mn-lt"/>
                      </a:endParaRPr>
                    </a:p>
                  </a:txBody>
                  <a:tcPr marL="5837" marR="5837" marT="5837" marB="0" anchor="b"/>
                </a:tc>
                <a:tc>
                  <a:txBody>
                    <a:bodyPr/>
                    <a:lstStyle/>
                    <a:p>
                      <a:pPr algn="l" fontAlgn="b"/>
                      <a:endParaRPr lang="en-US" sz="1600" b="0" i="0" u="none" strike="noStrike" dirty="0">
                        <a:solidFill>
                          <a:srgbClr val="000000"/>
                        </a:solidFill>
                        <a:effectLst/>
                        <a:latin typeface="+mn-lt"/>
                      </a:endParaRPr>
                    </a:p>
                  </a:txBody>
                  <a:tcPr marL="5837" marR="5837" marT="5837" marB="0" anchor="b"/>
                </a:tc>
              </a:tr>
              <a:tr h="648490">
                <a:tc>
                  <a:txBody>
                    <a:bodyPr/>
                    <a:lstStyle/>
                    <a:p>
                      <a:pPr algn="l" fontAlgn="b"/>
                      <a:r>
                        <a:rPr lang="en-US" sz="1600" u="none" strike="noStrike" dirty="0" smtClean="0">
                          <a:effectLst/>
                          <a:latin typeface="+mn-lt"/>
                        </a:rPr>
                        <a:t>%</a:t>
                      </a:r>
                      <a:r>
                        <a:rPr lang="en-US" sz="1600" u="none" strike="noStrike" baseline="0" dirty="0" smtClean="0">
                          <a:effectLst/>
                          <a:latin typeface="+mn-lt"/>
                        </a:rPr>
                        <a:t> c</a:t>
                      </a:r>
                      <a:r>
                        <a:rPr lang="en-US" sz="1600" u="none" strike="noStrike" dirty="0" smtClean="0">
                          <a:effectLst/>
                          <a:latin typeface="+mn-lt"/>
                        </a:rPr>
                        <a:t>hange</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j-lt"/>
                        </a:rPr>
                        <a:t> </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81%</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-12%</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14%</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-14%</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-3%</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-17%</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-3%</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23%</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-34%</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-10%</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70%</a:t>
                      </a:r>
                      <a:endParaRPr lang="en-US" sz="1600" b="0" i="0" u="none" strike="noStrike" dirty="0">
                        <a:solidFill>
                          <a:srgbClr val="000000"/>
                        </a:solidFill>
                        <a:effectLst/>
                        <a:latin typeface="+mj-lt"/>
                      </a:endParaRPr>
                    </a:p>
                  </a:txBody>
                  <a:tcPr marL="5837" marR="5837" marT="5837" marB="0" anchor="b">
                    <a:solidFill>
                      <a:srgbClr val="92D050"/>
                    </a:solidFill>
                  </a:tcPr>
                </a:tc>
                <a:tc>
                  <a:txBody>
                    <a:bodyPr/>
                    <a:lstStyle/>
                    <a:p>
                      <a:pPr algn="ctr" fontAlgn="b"/>
                      <a:r>
                        <a:rPr lang="en-US" sz="1600" u="none" strike="noStrike" dirty="0">
                          <a:effectLst/>
                          <a:latin typeface="+mj-lt"/>
                        </a:rPr>
                        <a:t> </a:t>
                      </a:r>
                      <a:endParaRPr lang="en-US" sz="1600" b="0" i="0" u="none" strike="noStrike" dirty="0">
                        <a:solidFill>
                          <a:srgbClr val="000000"/>
                        </a:solidFill>
                        <a:effectLst/>
                        <a:latin typeface="+mj-lt"/>
                      </a:endParaRPr>
                    </a:p>
                  </a:txBody>
                  <a:tcPr marL="5837" marR="5837" marT="5837" marB="0" anchor="b"/>
                </a:tc>
                <a:tc>
                  <a:txBody>
                    <a:bodyPr/>
                    <a:lstStyle/>
                    <a:p>
                      <a:pPr algn="l" fontAlgn="b"/>
                      <a:endParaRPr lang="en-US" sz="1600" b="0" i="0" u="none" strike="noStrike" dirty="0">
                        <a:solidFill>
                          <a:srgbClr val="000000"/>
                        </a:solidFill>
                        <a:effectLst/>
                        <a:latin typeface="+mn-lt"/>
                      </a:endParaRPr>
                    </a:p>
                  </a:txBody>
                  <a:tcPr marL="5837" marR="5837" marT="5837" marB="0" anchor="b"/>
                </a:tc>
                <a:tc>
                  <a:txBody>
                    <a:bodyPr/>
                    <a:lstStyle/>
                    <a:p>
                      <a:pPr algn="l" fontAlgn="b"/>
                      <a:endParaRPr lang="en-US" sz="1600" b="0" i="0" u="none" strike="noStrike" dirty="0">
                        <a:solidFill>
                          <a:srgbClr val="000000"/>
                        </a:solidFill>
                        <a:effectLst/>
                        <a:latin typeface="+mn-lt"/>
                      </a:endParaRPr>
                    </a:p>
                  </a:txBody>
                  <a:tcPr marL="5837" marR="5837" marT="5837" marB="0" anchor="b"/>
                </a:tc>
              </a:tr>
              <a:tr h="320919">
                <a:tc>
                  <a:txBody>
                    <a:bodyPr/>
                    <a:lstStyle/>
                    <a:p>
                      <a:pPr algn="l" fontAlgn="b"/>
                      <a:endParaRPr lang="en-US" sz="1600" b="0" i="0" u="none" strike="noStrike" dirty="0">
                        <a:solidFill>
                          <a:srgbClr val="000000"/>
                        </a:solidFill>
                        <a:effectLst/>
                        <a:latin typeface="+mn-lt"/>
                      </a:endParaRPr>
                    </a:p>
                  </a:txBody>
                  <a:tcPr marL="5837" marR="5837" marT="5837" marB="0" anchor="b"/>
                </a:tc>
                <a:tc>
                  <a:txBody>
                    <a:bodyPr/>
                    <a:lstStyle/>
                    <a:p>
                      <a:pPr algn="ctr" fontAlgn="b"/>
                      <a:endParaRPr lang="en-US" sz="1600" b="0" i="0" u="none" strike="noStrike" dirty="0">
                        <a:solidFill>
                          <a:srgbClr val="000000"/>
                        </a:solidFill>
                        <a:effectLst/>
                        <a:latin typeface="+mj-lt"/>
                      </a:endParaRPr>
                    </a:p>
                  </a:txBody>
                  <a:tcPr marL="5837" marR="5837" marT="5837" marB="0" anchor="b"/>
                </a:tc>
                <a:tc>
                  <a:txBody>
                    <a:bodyPr/>
                    <a:lstStyle/>
                    <a:p>
                      <a:pPr algn="ctr" fontAlgn="b"/>
                      <a:endParaRPr lang="en-US" sz="1600" b="0" i="0" u="none" strike="noStrike" dirty="0">
                        <a:solidFill>
                          <a:srgbClr val="000000"/>
                        </a:solidFill>
                        <a:effectLst/>
                        <a:latin typeface="+mj-lt"/>
                      </a:endParaRPr>
                    </a:p>
                  </a:txBody>
                  <a:tcPr marL="5837" marR="5837" marT="5837" marB="0" anchor="b"/>
                </a:tc>
                <a:tc>
                  <a:txBody>
                    <a:bodyPr/>
                    <a:lstStyle/>
                    <a:p>
                      <a:pPr algn="ctr" fontAlgn="b"/>
                      <a:endParaRPr lang="en-US" sz="1600" b="0" i="0" u="none" strike="noStrike" dirty="0">
                        <a:solidFill>
                          <a:srgbClr val="000000"/>
                        </a:solidFill>
                        <a:effectLst/>
                        <a:latin typeface="+mj-lt"/>
                      </a:endParaRPr>
                    </a:p>
                  </a:txBody>
                  <a:tcPr marL="5837" marR="5837" marT="5837" marB="0" anchor="b"/>
                </a:tc>
                <a:tc>
                  <a:txBody>
                    <a:bodyPr/>
                    <a:lstStyle/>
                    <a:p>
                      <a:pPr algn="ctr" fontAlgn="b"/>
                      <a:endParaRPr lang="en-US" sz="1600" b="0" i="0" u="none" strike="noStrike" dirty="0">
                        <a:solidFill>
                          <a:srgbClr val="000000"/>
                        </a:solidFill>
                        <a:effectLst/>
                        <a:latin typeface="+mj-lt"/>
                      </a:endParaRPr>
                    </a:p>
                  </a:txBody>
                  <a:tcPr marL="5837" marR="5837" marT="5837" marB="0" anchor="b"/>
                </a:tc>
                <a:tc>
                  <a:txBody>
                    <a:bodyPr/>
                    <a:lstStyle/>
                    <a:p>
                      <a:pPr algn="ctr" fontAlgn="b"/>
                      <a:endParaRPr lang="en-US" sz="1600" b="0" i="0" u="none" strike="noStrike" dirty="0">
                        <a:solidFill>
                          <a:srgbClr val="000000"/>
                        </a:solidFill>
                        <a:effectLst/>
                        <a:latin typeface="+mj-lt"/>
                      </a:endParaRPr>
                    </a:p>
                  </a:txBody>
                  <a:tcPr marL="5837" marR="5837" marT="5837" marB="0" anchor="b"/>
                </a:tc>
                <a:tc>
                  <a:txBody>
                    <a:bodyPr/>
                    <a:lstStyle/>
                    <a:p>
                      <a:pPr algn="ctr" fontAlgn="b"/>
                      <a:endParaRPr lang="en-US" sz="1600" b="0" i="0" u="none" strike="noStrike" dirty="0">
                        <a:solidFill>
                          <a:srgbClr val="000000"/>
                        </a:solidFill>
                        <a:effectLst/>
                        <a:latin typeface="+mj-lt"/>
                      </a:endParaRPr>
                    </a:p>
                  </a:txBody>
                  <a:tcPr marL="5837" marR="5837" marT="5837" marB="0" anchor="b"/>
                </a:tc>
                <a:tc>
                  <a:txBody>
                    <a:bodyPr/>
                    <a:lstStyle/>
                    <a:p>
                      <a:pPr algn="ctr" fontAlgn="b"/>
                      <a:endParaRPr lang="en-US" sz="1600" b="0" i="0" u="none" strike="noStrike" dirty="0">
                        <a:solidFill>
                          <a:srgbClr val="000000"/>
                        </a:solidFill>
                        <a:effectLst/>
                        <a:latin typeface="+mj-lt"/>
                      </a:endParaRPr>
                    </a:p>
                  </a:txBody>
                  <a:tcPr marL="5837" marR="5837" marT="5837" marB="0" anchor="b"/>
                </a:tc>
                <a:tc>
                  <a:txBody>
                    <a:bodyPr/>
                    <a:lstStyle/>
                    <a:p>
                      <a:pPr algn="ctr" fontAlgn="b"/>
                      <a:endParaRPr lang="en-US" sz="1600" b="0" i="0" u="none" strike="noStrike" dirty="0">
                        <a:solidFill>
                          <a:srgbClr val="000000"/>
                        </a:solidFill>
                        <a:effectLst/>
                        <a:latin typeface="+mj-lt"/>
                      </a:endParaRPr>
                    </a:p>
                  </a:txBody>
                  <a:tcPr marL="5837" marR="5837" marT="5837" marB="0" anchor="b"/>
                </a:tc>
                <a:tc>
                  <a:txBody>
                    <a:bodyPr/>
                    <a:lstStyle/>
                    <a:p>
                      <a:pPr algn="ctr" fontAlgn="b"/>
                      <a:endParaRPr lang="en-US" sz="1600" b="0" i="0" u="none" strike="noStrike" dirty="0">
                        <a:solidFill>
                          <a:srgbClr val="000000"/>
                        </a:solidFill>
                        <a:effectLst/>
                        <a:latin typeface="+mj-lt"/>
                      </a:endParaRPr>
                    </a:p>
                  </a:txBody>
                  <a:tcPr marL="5837" marR="5837" marT="5837" marB="0" anchor="b"/>
                </a:tc>
                <a:tc>
                  <a:txBody>
                    <a:bodyPr/>
                    <a:lstStyle/>
                    <a:p>
                      <a:pPr algn="ctr" fontAlgn="b"/>
                      <a:endParaRPr lang="en-US" sz="1600" b="0" i="0" u="none" strike="noStrike" dirty="0">
                        <a:solidFill>
                          <a:srgbClr val="000000"/>
                        </a:solidFill>
                        <a:effectLst/>
                        <a:latin typeface="+mj-lt"/>
                      </a:endParaRPr>
                    </a:p>
                  </a:txBody>
                  <a:tcPr marL="5837" marR="5837" marT="5837" marB="0" anchor="b"/>
                </a:tc>
                <a:tc>
                  <a:txBody>
                    <a:bodyPr/>
                    <a:lstStyle/>
                    <a:p>
                      <a:pPr algn="ctr" fontAlgn="b"/>
                      <a:endParaRPr lang="en-US" sz="1600" b="0" i="0" u="none" strike="noStrike" dirty="0">
                        <a:solidFill>
                          <a:srgbClr val="000000"/>
                        </a:solidFill>
                        <a:effectLst/>
                        <a:latin typeface="+mj-lt"/>
                      </a:endParaRPr>
                    </a:p>
                  </a:txBody>
                  <a:tcPr marL="5837" marR="5837" marT="5837" marB="0" anchor="b"/>
                </a:tc>
                <a:tc>
                  <a:txBody>
                    <a:bodyPr/>
                    <a:lstStyle/>
                    <a:p>
                      <a:pPr algn="ctr" fontAlgn="b"/>
                      <a:endParaRPr lang="en-US" sz="1600" b="0" i="0" u="none" strike="noStrike" dirty="0">
                        <a:solidFill>
                          <a:srgbClr val="000000"/>
                        </a:solidFill>
                        <a:effectLst/>
                        <a:latin typeface="+mj-lt"/>
                      </a:endParaRPr>
                    </a:p>
                  </a:txBody>
                  <a:tcPr marL="5837" marR="5837" marT="5837" marB="0" anchor="b">
                    <a:solidFill>
                      <a:srgbClr val="92D050"/>
                    </a:solidFill>
                  </a:tcPr>
                </a:tc>
                <a:tc>
                  <a:txBody>
                    <a:bodyPr/>
                    <a:lstStyle/>
                    <a:p>
                      <a:pPr algn="ctr" fontAlgn="b"/>
                      <a:endParaRPr lang="en-US" sz="1600" b="0" i="0" u="none" strike="noStrike" dirty="0">
                        <a:solidFill>
                          <a:srgbClr val="000000"/>
                        </a:solidFill>
                        <a:effectLst/>
                        <a:latin typeface="+mj-lt"/>
                      </a:endParaRPr>
                    </a:p>
                  </a:txBody>
                  <a:tcPr marL="5837" marR="5837" marT="5837" marB="0" anchor="b"/>
                </a:tc>
                <a:tc>
                  <a:txBody>
                    <a:bodyPr/>
                    <a:lstStyle/>
                    <a:p>
                      <a:pPr algn="l" fontAlgn="b"/>
                      <a:endParaRPr lang="en-US" sz="1600" b="0" i="0" u="none" strike="noStrike" dirty="0">
                        <a:solidFill>
                          <a:srgbClr val="000000"/>
                        </a:solidFill>
                        <a:effectLst/>
                        <a:latin typeface="+mn-lt"/>
                      </a:endParaRPr>
                    </a:p>
                  </a:txBody>
                  <a:tcPr marL="5837" marR="5837" marT="5837" marB="0" anchor="b"/>
                </a:tc>
                <a:tc>
                  <a:txBody>
                    <a:bodyPr/>
                    <a:lstStyle/>
                    <a:p>
                      <a:pPr algn="l" fontAlgn="b"/>
                      <a:endParaRPr lang="en-US" sz="1600" b="0" i="0" u="none" strike="noStrike" dirty="0">
                        <a:solidFill>
                          <a:srgbClr val="000000"/>
                        </a:solidFill>
                        <a:effectLst/>
                        <a:latin typeface="+mn-lt"/>
                      </a:endParaRPr>
                    </a:p>
                  </a:txBody>
                  <a:tcPr marL="5837" marR="5837" marT="5837" marB="0" anchor="b"/>
                </a:tc>
              </a:tr>
              <a:tr h="634336">
                <a:tc>
                  <a:txBody>
                    <a:bodyPr/>
                    <a:lstStyle/>
                    <a:p>
                      <a:pPr algn="l" fontAlgn="b"/>
                      <a:r>
                        <a:rPr lang="en-US" sz="1600" u="none" strike="noStrike" dirty="0" smtClean="0">
                          <a:effectLst/>
                          <a:latin typeface="+mn-lt"/>
                        </a:rPr>
                        <a:t>Non-officer </a:t>
                      </a:r>
                      <a:r>
                        <a:rPr lang="en-US" sz="1600" u="none" strike="noStrike" dirty="0">
                          <a:effectLst/>
                          <a:latin typeface="+mn-lt"/>
                        </a:rPr>
                        <a:t>generated</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j-lt"/>
                        </a:rPr>
                        <a:t>935</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1081</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1017</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965</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981</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1035</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918</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966</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919</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890</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993</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939</a:t>
                      </a:r>
                      <a:endParaRPr lang="en-US" sz="1600" b="0" i="0" u="none" strike="noStrike" dirty="0">
                        <a:solidFill>
                          <a:srgbClr val="000000"/>
                        </a:solidFill>
                        <a:effectLst/>
                        <a:latin typeface="+mj-lt"/>
                      </a:endParaRPr>
                    </a:p>
                  </a:txBody>
                  <a:tcPr marL="5837" marR="5837" marT="5837" marB="0" anchor="b">
                    <a:solidFill>
                      <a:srgbClr val="92D050"/>
                    </a:solidFill>
                  </a:tcPr>
                </a:tc>
                <a:tc>
                  <a:txBody>
                    <a:bodyPr/>
                    <a:lstStyle/>
                    <a:p>
                      <a:pPr algn="ctr" fontAlgn="b"/>
                      <a:r>
                        <a:rPr lang="en-US" sz="1600" u="none" strike="noStrike" dirty="0" smtClean="0">
                          <a:effectLst/>
                          <a:latin typeface="+mj-lt"/>
                        </a:rPr>
                        <a:t>923</a:t>
                      </a:r>
                      <a:endParaRPr lang="en-US" sz="1600" b="0" i="0" u="none" strike="noStrike" dirty="0">
                        <a:solidFill>
                          <a:srgbClr val="000000"/>
                        </a:solidFill>
                        <a:effectLst/>
                        <a:latin typeface="+mj-lt"/>
                      </a:endParaRPr>
                    </a:p>
                  </a:txBody>
                  <a:tcPr marL="5837" marR="5837" marT="5837" marB="0" anchor="b"/>
                </a:tc>
                <a:tc>
                  <a:txBody>
                    <a:bodyPr/>
                    <a:lstStyle/>
                    <a:p>
                      <a:pPr algn="l" fontAlgn="b"/>
                      <a:endParaRPr lang="en-US" sz="1600" b="0" i="0" u="none" strike="noStrike" dirty="0">
                        <a:solidFill>
                          <a:srgbClr val="000000"/>
                        </a:solidFill>
                        <a:effectLst/>
                        <a:latin typeface="+mn-lt"/>
                      </a:endParaRPr>
                    </a:p>
                  </a:txBody>
                  <a:tcPr marL="5837" marR="5837" marT="5837" marB="0" anchor="b"/>
                </a:tc>
                <a:tc>
                  <a:txBody>
                    <a:bodyPr/>
                    <a:lstStyle/>
                    <a:p>
                      <a:pPr algn="l" fontAlgn="b"/>
                      <a:endParaRPr lang="en-US" sz="1600" b="0" i="0" u="none" strike="noStrike" dirty="0">
                        <a:solidFill>
                          <a:srgbClr val="000000"/>
                        </a:solidFill>
                        <a:effectLst/>
                        <a:latin typeface="+mn-lt"/>
                      </a:endParaRPr>
                    </a:p>
                  </a:txBody>
                  <a:tcPr marL="5837" marR="5837" marT="5837" marB="0" anchor="b"/>
                </a:tc>
              </a:tr>
              <a:tr h="691581">
                <a:tc>
                  <a:txBody>
                    <a:bodyPr/>
                    <a:lstStyle/>
                    <a:p>
                      <a:pPr algn="l" fontAlgn="b"/>
                      <a:r>
                        <a:rPr lang="en-US" sz="1600" u="none" strike="noStrike" dirty="0" smtClean="0">
                          <a:effectLst/>
                          <a:latin typeface="+mn-lt"/>
                        </a:rPr>
                        <a:t>% change</a:t>
                      </a:r>
                      <a:endParaRPr lang="en-US" sz="1600" b="0" i="0" u="none" strike="noStrike" dirty="0">
                        <a:solidFill>
                          <a:srgbClr val="000000"/>
                        </a:solidFill>
                        <a:effectLst/>
                        <a:latin typeface="+mn-lt"/>
                      </a:endParaRPr>
                    </a:p>
                  </a:txBody>
                  <a:tcPr marL="5837" marR="5837" marT="5837" marB="0" anchor="b"/>
                </a:tc>
                <a:tc>
                  <a:txBody>
                    <a:bodyPr/>
                    <a:lstStyle/>
                    <a:p>
                      <a:pPr algn="ctr" fontAlgn="b"/>
                      <a:r>
                        <a:rPr lang="en-US" sz="1600" u="none" strike="noStrike" dirty="0">
                          <a:effectLst/>
                          <a:latin typeface="+mj-lt"/>
                        </a:rPr>
                        <a:t> </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16%</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-6%</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-5%</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2%</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6%</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-11%</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5%</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-5%</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-3%</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12%</a:t>
                      </a:r>
                      <a:endParaRPr lang="en-US" sz="1600" b="0" i="0" u="none" strike="noStrike" dirty="0">
                        <a:solidFill>
                          <a:srgbClr val="000000"/>
                        </a:solidFill>
                        <a:effectLst/>
                        <a:latin typeface="+mj-lt"/>
                      </a:endParaRPr>
                    </a:p>
                  </a:txBody>
                  <a:tcPr marL="5837" marR="5837" marT="5837" marB="0" anchor="b"/>
                </a:tc>
                <a:tc>
                  <a:txBody>
                    <a:bodyPr/>
                    <a:lstStyle/>
                    <a:p>
                      <a:pPr algn="ctr" fontAlgn="b"/>
                      <a:r>
                        <a:rPr lang="en-US" sz="1600" u="none" strike="noStrike" dirty="0">
                          <a:effectLst/>
                          <a:latin typeface="+mj-lt"/>
                        </a:rPr>
                        <a:t>-5%</a:t>
                      </a:r>
                      <a:endParaRPr lang="en-US" sz="1600" b="0" i="0" u="none" strike="noStrike" dirty="0">
                        <a:solidFill>
                          <a:srgbClr val="000000"/>
                        </a:solidFill>
                        <a:effectLst/>
                        <a:latin typeface="+mj-lt"/>
                      </a:endParaRPr>
                    </a:p>
                  </a:txBody>
                  <a:tcPr marL="5837" marR="5837" marT="5837" marB="0" anchor="b">
                    <a:solidFill>
                      <a:srgbClr val="92D050"/>
                    </a:solidFill>
                  </a:tcPr>
                </a:tc>
                <a:tc>
                  <a:txBody>
                    <a:bodyPr/>
                    <a:lstStyle/>
                    <a:p>
                      <a:pPr algn="ctr" fontAlgn="b"/>
                      <a:r>
                        <a:rPr lang="en-US" sz="1600" u="none" strike="noStrike" dirty="0">
                          <a:effectLst/>
                          <a:latin typeface="+mj-lt"/>
                        </a:rPr>
                        <a:t>-2%</a:t>
                      </a:r>
                      <a:endParaRPr lang="en-US" sz="1600" b="0" i="0" u="none" strike="noStrike" dirty="0">
                        <a:solidFill>
                          <a:srgbClr val="000000"/>
                        </a:solidFill>
                        <a:effectLst/>
                        <a:latin typeface="+mj-lt"/>
                      </a:endParaRPr>
                    </a:p>
                  </a:txBody>
                  <a:tcPr marL="5837" marR="5837" marT="5837" marB="0" anchor="b"/>
                </a:tc>
                <a:tc>
                  <a:txBody>
                    <a:bodyPr/>
                    <a:lstStyle/>
                    <a:p>
                      <a:pPr algn="l" fontAlgn="b"/>
                      <a:endParaRPr lang="en-US" sz="1600" b="0" i="0" u="none" strike="noStrike" dirty="0">
                        <a:solidFill>
                          <a:srgbClr val="000000"/>
                        </a:solidFill>
                        <a:effectLst/>
                        <a:latin typeface="+mn-lt"/>
                      </a:endParaRPr>
                    </a:p>
                  </a:txBody>
                  <a:tcPr marL="5837" marR="5837" marT="5837" marB="0" anchor="b"/>
                </a:tc>
                <a:tc>
                  <a:txBody>
                    <a:bodyPr/>
                    <a:lstStyle/>
                    <a:p>
                      <a:pPr algn="l" fontAlgn="b"/>
                      <a:endParaRPr lang="en-US" sz="1600" b="0" i="0" u="none" strike="noStrike" dirty="0">
                        <a:solidFill>
                          <a:srgbClr val="000000"/>
                        </a:solidFill>
                        <a:effectLst/>
                        <a:latin typeface="+mn-lt"/>
                      </a:endParaRPr>
                    </a:p>
                  </a:txBody>
                  <a:tcPr marL="5837" marR="5837" marT="5837" marB="0" anchor="b"/>
                </a:tc>
              </a:tr>
            </a:tbl>
          </a:graphicData>
        </a:graphic>
      </p:graphicFrame>
    </p:spTree>
    <p:extLst>
      <p:ext uri="{BB962C8B-B14F-4D97-AF65-F5344CB8AC3E}">
        <p14:creationId xmlns:p14="http://schemas.microsoft.com/office/powerpoint/2010/main" val="2021721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780288"/>
          </a:xfrm>
        </p:spPr>
        <p:txBody>
          <a:bodyPr>
            <a:normAutofit/>
          </a:bodyPr>
          <a:lstStyle/>
          <a:p>
            <a:pPr algn="ctr"/>
            <a:r>
              <a:rPr lang="en-US" sz="4400" dirty="0" smtClean="0">
                <a:solidFill>
                  <a:schemeClr val="accent1">
                    <a:lumMod val="50000"/>
                  </a:schemeClr>
                </a:solidFill>
                <a:latin typeface="Lithograph" pitchFamily="2" charset="0"/>
              </a:rPr>
              <a:t>PROACTIVE = PREVENTION</a:t>
            </a:r>
            <a:endParaRPr lang="en-US" sz="4400" dirty="0">
              <a:solidFill>
                <a:schemeClr val="accent1">
                  <a:lumMod val="50000"/>
                </a:schemeClr>
              </a:solidFill>
              <a:latin typeface="Lithograph" pitchFamily="2"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833554"/>
              </p:ext>
            </p:extLst>
          </p:nvPr>
        </p:nvGraphicFramePr>
        <p:xfrm>
          <a:off x="228600" y="1447800"/>
          <a:ext cx="8686800" cy="53808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2321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914400"/>
            <a:ext cx="8229600" cy="1143000"/>
          </a:xfrm>
        </p:spPr>
        <p:txBody>
          <a:bodyPr>
            <a:noAutofit/>
          </a:bodyPr>
          <a:lstStyle/>
          <a:p>
            <a:pPr algn="ctr"/>
            <a:r>
              <a:rPr lang="en-US" sz="4400" dirty="0" smtClean="0">
                <a:solidFill>
                  <a:schemeClr val="accent1">
                    <a:lumMod val="50000"/>
                  </a:schemeClr>
                </a:solidFill>
                <a:latin typeface="Lithograph" pitchFamily="2" charset="0"/>
              </a:rPr>
              <a:t>CITATIONS 5-YEAR</a:t>
            </a:r>
            <a:br>
              <a:rPr lang="en-US" sz="4400" dirty="0" smtClean="0">
                <a:solidFill>
                  <a:schemeClr val="accent1">
                    <a:lumMod val="50000"/>
                  </a:schemeClr>
                </a:solidFill>
                <a:latin typeface="Lithograph" pitchFamily="2" charset="0"/>
              </a:rPr>
            </a:br>
            <a:r>
              <a:rPr lang="en-US" sz="4400" dirty="0" smtClean="0">
                <a:solidFill>
                  <a:schemeClr val="accent1">
                    <a:lumMod val="50000"/>
                  </a:schemeClr>
                </a:solidFill>
                <a:latin typeface="Lithograph" pitchFamily="2" charset="0"/>
              </a:rPr>
              <a:t> COMPARISON </a:t>
            </a:r>
            <a:endParaRPr lang="en-US" sz="4400" dirty="0">
              <a:solidFill>
                <a:schemeClr val="accent1">
                  <a:lumMod val="50000"/>
                </a:schemeClr>
              </a:solidFill>
              <a:latin typeface="Lithograph"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7773326"/>
              </p:ext>
            </p:extLst>
          </p:nvPr>
        </p:nvGraphicFramePr>
        <p:xfrm>
          <a:off x="152400" y="1981200"/>
          <a:ext cx="88392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2165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008888"/>
          </a:xfrm>
        </p:spPr>
        <p:txBody>
          <a:bodyPr>
            <a:normAutofit/>
          </a:bodyPr>
          <a:lstStyle/>
          <a:p>
            <a:pPr algn="ctr"/>
            <a:r>
              <a:rPr lang="en-US" sz="5400" dirty="0" smtClean="0">
                <a:solidFill>
                  <a:schemeClr val="accent1">
                    <a:lumMod val="50000"/>
                  </a:schemeClr>
                </a:solidFill>
                <a:latin typeface="Lithograph" pitchFamily="2" charset="0"/>
              </a:rPr>
              <a:t>CALL BREAKDOWN</a:t>
            </a:r>
            <a:endParaRPr lang="en-US" sz="5400" dirty="0">
              <a:solidFill>
                <a:schemeClr val="accent1">
                  <a:lumMod val="50000"/>
                </a:schemeClr>
              </a:solidFill>
              <a:latin typeface="Lithograph" pitchFamily="2" charset="0"/>
            </a:endParaRPr>
          </a:p>
        </p:txBody>
      </p:sp>
      <p:sp>
        <p:nvSpPr>
          <p:cNvPr id="5" name="Text Placeholder 4"/>
          <p:cNvSpPr>
            <a:spLocks noGrp="1"/>
          </p:cNvSpPr>
          <p:nvPr>
            <p:ph sz="half" idx="2"/>
          </p:nvPr>
        </p:nvSpPr>
        <p:spPr>
          <a:xfrm>
            <a:off x="-609600" y="2286000"/>
            <a:ext cx="3505200" cy="4434840"/>
          </a:xfrm>
        </p:spPr>
        <p:txBody>
          <a:bodyPr/>
          <a:lstStyle/>
          <a:p>
            <a:pPr marL="0" indent="0" algn="ctr">
              <a:buNone/>
            </a:pPr>
            <a:r>
              <a:rPr lang="en-US" sz="3200" dirty="0" smtClean="0">
                <a:solidFill>
                  <a:schemeClr val="accent2">
                    <a:lumMod val="75000"/>
                  </a:schemeClr>
                </a:solidFill>
                <a:latin typeface="Lithograph" pitchFamily="2" charset="0"/>
              </a:rPr>
              <a:t>      FEBRUARY</a:t>
            </a:r>
          </a:p>
          <a:p>
            <a:pPr marL="0" indent="0" algn="ctr">
              <a:buNone/>
            </a:pPr>
            <a:r>
              <a:rPr lang="en-US" sz="2400" dirty="0" smtClean="0">
                <a:solidFill>
                  <a:schemeClr val="accent2">
                    <a:lumMod val="50000"/>
                  </a:schemeClr>
                </a:solidFill>
                <a:latin typeface="Lithograph" pitchFamily="2" charset="0"/>
              </a:rPr>
              <a:t>      550 calls</a:t>
            </a:r>
          </a:p>
          <a:p>
            <a:pPr marL="0" indent="0" algn="ctr">
              <a:buNone/>
            </a:pPr>
            <a:endParaRPr lang="en-US" sz="1200" dirty="0">
              <a:solidFill>
                <a:schemeClr val="tx2">
                  <a:lumMod val="50000"/>
                </a:schemeClr>
              </a:solidFill>
              <a:latin typeface="Benguiat Bk BT" pitchFamily="18" charset="0"/>
            </a:endParaRPr>
          </a:p>
          <a:p>
            <a:pPr marL="0" indent="0">
              <a:buNone/>
            </a:pPr>
            <a:r>
              <a:rPr lang="en-US" sz="2000" dirty="0">
                <a:solidFill>
                  <a:schemeClr val="tx2">
                    <a:lumMod val="50000"/>
                  </a:schemeClr>
                </a:solidFill>
                <a:latin typeface="Benguiat Bk BT" pitchFamily="18" charset="0"/>
              </a:rPr>
              <a:t>	</a:t>
            </a:r>
            <a:r>
              <a:rPr lang="en-US" sz="2000" dirty="0" smtClean="0">
                <a:solidFill>
                  <a:schemeClr val="accent1">
                    <a:lumMod val="50000"/>
                  </a:schemeClr>
                </a:solidFill>
                <a:latin typeface="Benguiat Bk BT" pitchFamily="18" charset="0"/>
              </a:rPr>
              <a:t>Priority 1 – 240</a:t>
            </a:r>
          </a:p>
          <a:p>
            <a:pPr marL="0" indent="0">
              <a:buNone/>
            </a:pPr>
            <a:r>
              <a:rPr lang="en-US" sz="2000" dirty="0" smtClean="0">
                <a:solidFill>
                  <a:schemeClr val="accent1">
                    <a:lumMod val="50000"/>
                  </a:schemeClr>
                </a:solidFill>
                <a:latin typeface="Benguiat Bk BT" pitchFamily="18" charset="0"/>
              </a:rPr>
              <a:t>	Priority 2 – 36</a:t>
            </a:r>
          </a:p>
          <a:p>
            <a:pPr marL="0" indent="0">
              <a:buNone/>
            </a:pPr>
            <a:r>
              <a:rPr lang="en-US" sz="2000" dirty="0" smtClean="0">
                <a:solidFill>
                  <a:schemeClr val="accent1">
                    <a:lumMod val="50000"/>
                  </a:schemeClr>
                </a:solidFill>
                <a:latin typeface="Benguiat Bk BT" pitchFamily="18" charset="0"/>
              </a:rPr>
              <a:t>	Priority 3 – 92</a:t>
            </a:r>
          </a:p>
          <a:p>
            <a:pPr marL="0" indent="0">
              <a:buNone/>
            </a:pPr>
            <a:r>
              <a:rPr lang="en-US" sz="2000" dirty="0" smtClean="0">
                <a:solidFill>
                  <a:schemeClr val="accent1">
                    <a:lumMod val="50000"/>
                  </a:schemeClr>
                </a:solidFill>
                <a:latin typeface="Benguiat Bk BT" pitchFamily="18" charset="0"/>
              </a:rPr>
              <a:t>	Priority 4 – 161</a:t>
            </a:r>
          </a:p>
          <a:p>
            <a:pPr marL="0" indent="0">
              <a:buNone/>
            </a:pPr>
            <a:r>
              <a:rPr lang="en-US" sz="2000" dirty="0" smtClean="0">
                <a:solidFill>
                  <a:schemeClr val="accent1">
                    <a:lumMod val="50000"/>
                  </a:schemeClr>
                </a:solidFill>
                <a:latin typeface="Benguiat Bk BT" pitchFamily="18" charset="0"/>
              </a:rPr>
              <a:t>	Priority 5 – 2</a:t>
            </a:r>
          </a:p>
          <a:p>
            <a:pPr marL="0" indent="0">
              <a:buNone/>
            </a:pPr>
            <a:r>
              <a:rPr lang="en-US" sz="2000" dirty="0" smtClean="0">
                <a:solidFill>
                  <a:schemeClr val="accent1">
                    <a:lumMod val="50000"/>
                  </a:schemeClr>
                </a:solidFill>
                <a:latin typeface="Benguiat Bk BT" pitchFamily="18" charset="0"/>
              </a:rPr>
              <a:t>	Priority 6 </a:t>
            </a:r>
            <a:r>
              <a:rPr lang="en-US" sz="2000" dirty="0" smtClean="0">
                <a:solidFill>
                  <a:schemeClr val="accent1">
                    <a:lumMod val="50000"/>
                  </a:schemeClr>
                </a:solidFill>
                <a:latin typeface="Benguiat Bk BT" pitchFamily="18" charset="0"/>
              </a:rPr>
              <a:t>– 19</a:t>
            </a:r>
          </a:p>
          <a:p>
            <a:pPr marL="0" indent="0">
              <a:buNone/>
            </a:pPr>
            <a:endParaRPr lang="en-US" sz="2000" dirty="0">
              <a:solidFill>
                <a:schemeClr val="accent1">
                  <a:lumMod val="50000"/>
                </a:schemeClr>
              </a:solidFill>
              <a:latin typeface="Benguiat Bk BT" pitchFamily="18" charset="0"/>
            </a:endParaRPr>
          </a:p>
          <a:p>
            <a:pPr marL="0" indent="0" algn="ctr">
              <a:buNone/>
            </a:pPr>
            <a:r>
              <a:rPr lang="en-US" sz="1000" dirty="0" smtClean="0">
                <a:solidFill>
                  <a:schemeClr val="accent1">
                    <a:lumMod val="50000"/>
                  </a:schemeClr>
                </a:solidFill>
                <a:latin typeface="Benguiat Bk BT" pitchFamily="18" charset="0"/>
              </a:rPr>
              <a:t>             </a:t>
            </a:r>
            <a:r>
              <a:rPr lang="en-US" sz="1000" dirty="0">
                <a:solidFill>
                  <a:schemeClr val="accent1">
                    <a:lumMod val="50000"/>
                  </a:schemeClr>
                </a:solidFill>
                <a:latin typeface="Benguiat Bk BT" pitchFamily="18" charset="0"/>
              </a:rPr>
              <a:t>(Unfiltered through RMS/CAD)</a:t>
            </a:r>
            <a:endParaRPr lang="en-US" sz="1000" dirty="0">
              <a:solidFill>
                <a:schemeClr val="accent1">
                  <a:lumMod val="50000"/>
                </a:schemeClr>
              </a:solidFill>
              <a:latin typeface="Benguiat Bk BT" pitchFamily="18"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4192102005"/>
              </p:ext>
            </p:extLst>
          </p:nvPr>
        </p:nvGraphicFramePr>
        <p:xfrm>
          <a:off x="2895600" y="1447800"/>
          <a:ext cx="6096001" cy="5304644"/>
        </p:xfrm>
        <a:graphic>
          <a:graphicData uri="http://schemas.openxmlformats.org/drawingml/2006/table">
            <a:tbl>
              <a:tblPr>
                <a:tableStyleId>{5C22544A-7EE6-4342-B048-85BDC9FD1C3A}</a:tableStyleId>
              </a:tblPr>
              <a:tblGrid>
                <a:gridCol w="1921416"/>
                <a:gridCol w="649687"/>
                <a:gridCol w="953795"/>
                <a:gridCol w="1921416"/>
                <a:gridCol w="649687"/>
              </a:tblGrid>
              <a:tr h="207480">
                <a:tc>
                  <a:txBody>
                    <a:bodyPr/>
                    <a:lstStyle/>
                    <a:p>
                      <a:pPr algn="l" fontAlgn="b"/>
                      <a:r>
                        <a:rPr lang="en-US" sz="1400" b="1" u="none" strike="noStrike" dirty="0">
                          <a:effectLst/>
                        </a:rPr>
                        <a:t> </a:t>
                      </a:r>
                      <a:endParaRPr lang="en-US" sz="1400" b="1" i="0" u="none" strike="noStrike" dirty="0">
                        <a:solidFill>
                          <a:srgbClr val="DCE6F1"/>
                        </a:solidFill>
                        <a:effectLst/>
                        <a:latin typeface="Constantia"/>
                      </a:endParaRPr>
                    </a:p>
                  </a:txBody>
                  <a:tcPr marL="5483" marR="5483" marT="5483"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Constantia"/>
                      </a:endParaRPr>
                    </a:p>
                  </a:txBody>
                  <a:tcPr marL="5483" marR="5483" marT="5483" marB="0" anchor="b"/>
                </a:tc>
                <a:tc>
                  <a:txBody>
                    <a:bodyPr/>
                    <a:lstStyle/>
                    <a:p>
                      <a:pPr algn="ctr" fontAlgn="b"/>
                      <a:r>
                        <a:rPr lang="en-US" sz="1400" b="1" u="sng" strike="noStrike" dirty="0">
                          <a:effectLst/>
                        </a:rPr>
                        <a:t>REPORTS</a:t>
                      </a:r>
                      <a:endParaRPr lang="en-US" sz="1400" b="1" i="0" u="sng" strike="noStrike" dirty="0">
                        <a:solidFill>
                          <a:srgbClr val="000000"/>
                        </a:solidFill>
                        <a:effectLst/>
                        <a:latin typeface="Constantia"/>
                      </a:endParaRPr>
                    </a:p>
                  </a:txBody>
                  <a:tcPr marL="5483" marR="5483" marT="5483"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Constantia"/>
                      </a:endParaRPr>
                    </a:p>
                  </a:txBody>
                  <a:tcPr marL="5483" marR="5483" marT="5483"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Constantia"/>
                      </a:endParaRPr>
                    </a:p>
                  </a:txBody>
                  <a:tcPr marL="5483" marR="5483" marT="5483" marB="0" anchor="b"/>
                </a:tc>
              </a:tr>
              <a:tr h="178582">
                <a:tc>
                  <a:txBody>
                    <a:bodyPr/>
                    <a:lstStyle/>
                    <a:p>
                      <a:pPr algn="l" rtl="0" fontAlgn="b"/>
                      <a:r>
                        <a:rPr lang="en-US" sz="1200" b="1" u="sng" strike="noStrike" dirty="0">
                          <a:effectLst/>
                        </a:rPr>
                        <a:t>CALL DESCRIPTION</a:t>
                      </a:r>
                      <a:endParaRPr lang="en-US" sz="1200" b="1" i="0" u="sng" strike="noStrike" dirty="0">
                        <a:solidFill>
                          <a:srgbClr val="000000"/>
                        </a:solidFill>
                        <a:effectLst/>
                        <a:latin typeface="Constantia"/>
                      </a:endParaRPr>
                    </a:p>
                  </a:txBody>
                  <a:tcPr marL="5483" marR="5483" marT="5483" marB="0" anchor="b"/>
                </a:tc>
                <a:tc>
                  <a:txBody>
                    <a:bodyPr/>
                    <a:lstStyle/>
                    <a:p>
                      <a:pPr algn="ctr" rtl="0" fontAlgn="b"/>
                      <a:r>
                        <a:rPr lang="en-US" sz="1200" b="1" u="sng" strike="noStrike" dirty="0">
                          <a:effectLst/>
                        </a:rPr>
                        <a:t>TOTAL</a:t>
                      </a:r>
                      <a:endParaRPr lang="en-US" sz="1200" b="1" i="0" u="sng" strike="noStrike" dirty="0">
                        <a:solidFill>
                          <a:srgbClr val="000000"/>
                        </a:solidFill>
                        <a:effectLst/>
                        <a:latin typeface="Constantia"/>
                      </a:endParaRPr>
                    </a:p>
                  </a:txBody>
                  <a:tcPr marL="5483" marR="5483" marT="5483" marB="0" anchor="b"/>
                </a:tc>
                <a:tc>
                  <a:txBody>
                    <a:bodyPr/>
                    <a:lstStyle/>
                    <a:p>
                      <a:pPr algn="l" rtl="0" fontAlgn="b"/>
                      <a:r>
                        <a:rPr lang="en-US" sz="1200" b="1" u="none" strike="noStrike" dirty="0">
                          <a:effectLst/>
                        </a:rPr>
                        <a:t> </a:t>
                      </a:r>
                      <a:endParaRPr lang="en-US" sz="1200" b="1" i="0" u="none" strike="noStrike" dirty="0">
                        <a:solidFill>
                          <a:srgbClr val="000000"/>
                        </a:solidFill>
                        <a:effectLst/>
                        <a:latin typeface="Constantia"/>
                      </a:endParaRPr>
                    </a:p>
                  </a:txBody>
                  <a:tcPr marL="5483" marR="5483" marT="5483" marB="0" anchor="b"/>
                </a:tc>
                <a:tc>
                  <a:txBody>
                    <a:bodyPr/>
                    <a:lstStyle/>
                    <a:p>
                      <a:pPr algn="l" rtl="0" fontAlgn="b"/>
                      <a:r>
                        <a:rPr lang="en-US" sz="1200" b="1" u="sng" strike="noStrike" dirty="0">
                          <a:effectLst/>
                        </a:rPr>
                        <a:t>CALL DESCRIPTION</a:t>
                      </a:r>
                      <a:endParaRPr lang="en-US" sz="1200" b="1" i="0" u="sng" strike="noStrike" dirty="0">
                        <a:solidFill>
                          <a:srgbClr val="000000"/>
                        </a:solidFill>
                        <a:effectLst/>
                        <a:latin typeface="Constantia"/>
                      </a:endParaRPr>
                    </a:p>
                  </a:txBody>
                  <a:tcPr marL="5483" marR="5483" marT="5483" marB="0" anchor="b"/>
                </a:tc>
                <a:tc>
                  <a:txBody>
                    <a:bodyPr/>
                    <a:lstStyle/>
                    <a:p>
                      <a:pPr algn="ctr" rtl="0" fontAlgn="b"/>
                      <a:r>
                        <a:rPr lang="en-US" sz="1200" b="1" u="sng" strike="noStrike" dirty="0">
                          <a:effectLst/>
                        </a:rPr>
                        <a:t>TOTAL</a:t>
                      </a:r>
                      <a:endParaRPr lang="en-US" sz="1200" b="1" i="0" u="sng"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911 calls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6</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Missing persons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Abandoned vehicles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Neighborhood problems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Alarms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fontAlgn="b"/>
                      <a:r>
                        <a:rPr lang="en-US" sz="1100" u="none" strike="noStrike" dirty="0">
                          <a:effectLst/>
                        </a:rPr>
                        <a:t>Open container in veh</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Animal complaints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fontAlgn="b"/>
                      <a:r>
                        <a:rPr lang="en-US" sz="1100" u="none" strike="noStrike" dirty="0">
                          <a:effectLst/>
                        </a:rPr>
                        <a:t>Parking problems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Assaults</a:t>
                      </a:r>
                      <a:endParaRPr lang="en-US" sz="1100" b="0" i="0" u="none" strike="noStrike" dirty="0">
                        <a:solidFill>
                          <a:srgbClr val="000000"/>
                        </a:solidFill>
                        <a:effectLst/>
                        <a:latin typeface="Constantia"/>
                      </a:endParaRPr>
                    </a:p>
                  </a:txBody>
                  <a:tcPr marL="5483" marR="5483" marT="5483" marB="0" anchor="b">
                    <a:solidFill>
                      <a:srgbClr val="FFFF00"/>
                    </a:solidFill>
                  </a:tcPr>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83" marR="5483" marT="5483" marB="0" anchor="b">
                    <a:solidFill>
                      <a:srgbClr val="FFFF00"/>
                    </a:solidFill>
                  </a:tcPr>
                </a:tc>
                <a:tc>
                  <a:txBody>
                    <a:bodyPr/>
                    <a:lstStyle/>
                    <a:p>
                      <a:pPr algn="ctr"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Premise checks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31</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fontAlgn="b"/>
                      <a:r>
                        <a:rPr lang="en-US" sz="1100" u="none" strike="noStrike" dirty="0">
                          <a:effectLst/>
                        </a:rPr>
                        <a:t>Assist fire department</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Protective orders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Assist other jurisdictions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Reckless drivers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Burglaries</a:t>
                      </a:r>
                      <a:endParaRPr lang="en-US" sz="1100" b="0" i="0" u="none" strike="noStrike" dirty="0">
                        <a:solidFill>
                          <a:srgbClr val="000000"/>
                        </a:solidFill>
                        <a:effectLst/>
                        <a:latin typeface="Constantia"/>
                      </a:endParaRPr>
                    </a:p>
                  </a:txBody>
                  <a:tcPr marL="5483" marR="5483" marT="5483" marB="0" anchor="b">
                    <a:solidFill>
                      <a:srgbClr val="FF0000"/>
                    </a:solidFill>
                  </a:tcPr>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3" marR="5483" marT="5483" marB="0" anchor="b">
                    <a:solidFill>
                      <a:srgbClr val="FF0000"/>
                    </a:solidFill>
                  </a:tcPr>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Revoked/Susp DL/Reg</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Citizen assists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Sex </a:t>
                      </a:r>
                      <a:r>
                        <a:rPr lang="en-US" sz="1100" u="none" strike="noStrike" dirty="0" smtClean="0">
                          <a:effectLst/>
                        </a:rPr>
                        <a:t>offenses</a:t>
                      </a:r>
                      <a:endParaRPr lang="en-US" sz="1100" b="0" i="0" u="none" strike="noStrike" dirty="0">
                        <a:solidFill>
                          <a:srgbClr val="000000"/>
                        </a:solidFill>
                        <a:effectLst/>
                        <a:latin typeface="Constantia"/>
                      </a:endParaRPr>
                    </a:p>
                  </a:txBody>
                  <a:tcPr marL="5483" marR="5483" marT="5483" marB="0" anchor="b">
                    <a:solidFill>
                      <a:srgbClr val="FFFF00"/>
                    </a:solidFill>
                  </a:tcPr>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3" marR="5483" marT="5483" marB="0" anchor="b">
                    <a:solidFill>
                      <a:srgbClr val="FFFF00"/>
                    </a:solidFill>
                  </a:tcPr>
                </a:tc>
              </a:tr>
              <a:tr h="178582">
                <a:tc>
                  <a:txBody>
                    <a:bodyPr/>
                    <a:lstStyle/>
                    <a:p>
                      <a:pPr algn="l" rtl="0" fontAlgn="b"/>
                      <a:r>
                        <a:rPr lang="en-US" sz="1100" u="none" strike="noStrike" dirty="0">
                          <a:effectLst/>
                        </a:rPr>
                        <a:t>Child abuse</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smtClean="0">
                          <a:effectLst/>
                        </a:rPr>
                        <a:t>Stalking</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Civil disputes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Suspicious activity</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15</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Community policing</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63</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Stolen vehicles</a:t>
                      </a:r>
                      <a:endParaRPr lang="en-US" sz="1100" b="0" i="0" u="none" strike="noStrike" dirty="0">
                        <a:solidFill>
                          <a:srgbClr val="000000"/>
                        </a:solidFill>
                        <a:effectLst/>
                        <a:latin typeface="Constantia"/>
                      </a:endParaRPr>
                    </a:p>
                  </a:txBody>
                  <a:tcPr marL="5483" marR="5483" marT="5483" marB="0" anchor="b">
                    <a:solidFill>
                      <a:srgbClr val="FF0000"/>
                    </a:solidFill>
                  </a:tcPr>
                </a:tc>
                <a:tc>
                  <a:txBody>
                    <a:bodyPr/>
                    <a:lstStyle/>
                    <a:p>
                      <a:pPr algn="ctr" rtl="0" fontAlgn="b"/>
                      <a:r>
                        <a:rPr lang="en-US" sz="1200" u="none" strike="noStrike" dirty="0">
                          <a:effectLst/>
                        </a:rPr>
                        <a:t>0</a:t>
                      </a:r>
                      <a:endParaRPr lang="en-US" sz="1200" b="0" i="0" u="none" strike="noStrike" dirty="0">
                        <a:solidFill>
                          <a:srgbClr val="000000"/>
                        </a:solidFill>
                        <a:effectLst/>
                        <a:latin typeface="Constantia"/>
                      </a:endParaRPr>
                    </a:p>
                  </a:txBody>
                  <a:tcPr marL="5483" marR="5483" marT="5483" marB="0" anchor="b">
                    <a:solidFill>
                      <a:srgbClr val="FF0000"/>
                    </a:solidFill>
                  </a:tcPr>
                </a:tc>
              </a:tr>
              <a:tr h="178582">
                <a:tc>
                  <a:txBody>
                    <a:bodyPr/>
                    <a:lstStyle/>
                    <a:p>
                      <a:pPr algn="l" rtl="0" fontAlgn="b"/>
                      <a:r>
                        <a:rPr lang="en-US" sz="1100" u="none" strike="noStrike" dirty="0">
                          <a:effectLst/>
                        </a:rPr>
                        <a:t>Criminal mischief</a:t>
                      </a:r>
                      <a:endParaRPr lang="en-US" sz="1100" b="0" i="0" u="none" strike="noStrike" dirty="0">
                        <a:solidFill>
                          <a:srgbClr val="000000"/>
                        </a:solidFill>
                        <a:effectLst/>
                        <a:latin typeface="Constantia"/>
                      </a:endParaRPr>
                    </a:p>
                  </a:txBody>
                  <a:tcPr marL="5483" marR="5483" marT="5483" marB="0" anchor="b">
                    <a:solidFill>
                      <a:srgbClr val="FF0000"/>
                    </a:solidFill>
                  </a:tcPr>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83" marR="5483" marT="5483" marB="0" anchor="b">
                    <a:solidFill>
                      <a:srgbClr val="FF0000"/>
                    </a:solidFill>
                  </a:tcPr>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Telephone harassment</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5</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Crossing guard duties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Thefts</a:t>
                      </a:r>
                      <a:endParaRPr lang="en-US" sz="1100" b="0" i="0" u="none" strike="noStrike" dirty="0">
                        <a:solidFill>
                          <a:srgbClr val="000000"/>
                        </a:solidFill>
                        <a:effectLst/>
                        <a:latin typeface="Constantia"/>
                      </a:endParaRPr>
                    </a:p>
                  </a:txBody>
                  <a:tcPr marL="5483" marR="5483" marT="5483" marB="0" anchor="b">
                    <a:solidFill>
                      <a:srgbClr val="FF0000"/>
                    </a:solidFill>
                  </a:tcPr>
                </a:tc>
                <a:tc>
                  <a:txBody>
                    <a:bodyPr/>
                    <a:lstStyle/>
                    <a:p>
                      <a:pPr algn="ctr" rtl="0" fontAlgn="b"/>
                      <a:r>
                        <a:rPr lang="en-US" sz="1200" u="none" strike="noStrike" dirty="0">
                          <a:effectLst/>
                        </a:rPr>
                        <a:t>10</a:t>
                      </a:r>
                      <a:endParaRPr lang="en-US" sz="1200" b="0" i="0" u="none" strike="noStrike" dirty="0">
                        <a:solidFill>
                          <a:srgbClr val="000000"/>
                        </a:solidFill>
                        <a:effectLst/>
                        <a:latin typeface="Constantia"/>
                      </a:endParaRPr>
                    </a:p>
                  </a:txBody>
                  <a:tcPr marL="5483" marR="5483" marT="5483" marB="0" anchor="b">
                    <a:solidFill>
                      <a:srgbClr val="FF0000"/>
                    </a:solidFill>
                  </a:tcPr>
                </a:tc>
              </a:tr>
              <a:tr h="178582">
                <a:tc>
                  <a:txBody>
                    <a:bodyPr/>
                    <a:lstStyle/>
                    <a:p>
                      <a:pPr algn="l" rtl="0" fontAlgn="b"/>
                      <a:r>
                        <a:rPr lang="en-US" sz="1100" u="none" strike="noStrike" dirty="0">
                          <a:effectLst/>
                        </a:rPr>
                        <a:t>Curfew violations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Threatened suicides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Deaths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Threats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Disorderly conduct</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Trespassing</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Disturbing the peace</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7</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Traffic accidents injury</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Drug violations</a:t>
                      </a:r>
                      <a:endParaRPr lang="en-US" sz="1100" b="0" i="0" u="none" strike="noStrike" dirty="0">
                        <a:solidFill>
                          <a:srgbClr val="000000"/>
                        </a:solidFill>
                        <a:effectLst/>
                        <a:latin typeface="Constantia"/>
                      </a:endParaRPr>
                    </a:p>
                  </a:txBody>
                  <a:tcPr marL="5483" marR="5483" marT="5483" marB="0" anchor="b">
                    <a:solidFill>
                      <a:srgbClr val="92D050"/>
                    </a:solidFill>
                  </a:tcPr>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3" marR="5483" marT="5483" marB="0" anchor="b">
                    <a:solidFill>
                      <a:srgbClr val="92D050"/>
                    </a:solidFill>
                  </a:tcPr>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Traffic accidents property</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6</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Family violence</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6</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Tobacco violations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Found property</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Traffic stops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 </a:t>
                      </a:r>
                      <a:r>
                        <a:rPr lang="en-US" sz="1200" u="none" strike="noStrike" dirty="0" smtClean="0">
                          <a:effectLst/>
                        </a:rPr>
                        <a:t>123</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Frauds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Vehicle burglaries</a:t>
                      </a:r>
                      <a:endParaRPr lang="en-US" sz="1100" b="0" i="0" u="none" strike="noStrike" dirty="0">
                        <a:solidFill>
                          <a:srgbClr val="000000"/>
                        </a:solidFill>
                        <a:effectLst/>
                        <a:latin typeface="Constantia"/>
                      </a:endParaRPr>
                    </a:p>
                  </a:txBody>
                  <a:tcPr marL="5483" marR="5483" marT="5483" marB="0" anchor="b">
                    <a:solidFill>
                      <a:srgbClr val="FF0000"/>
                    </a:solidFill>
                  </a:tcPr>
                </a:tc>
                <a:tc>
                  <a:txBody>
                    <a:bodyPr/>
                    <a:lstStyle/>
                    <a:p>
                      <a:pPr algn="ctr" rtl="0" fontAlgn="b"/>
                      <a:r>
                        <a:rPr lang="en-US" sz="1200" u="none" strike="noStrike" dirty="0">
                          <a:effectLst/>
                        </a:rPr>
                        <a:t>0</a:t>
                      </a:r>
                      <a:endParaRPr lang="en-US" sz="1200" b="0" i="0" u="none" strike="noStrike" dirty="0">
                        <a:solidFill>
                          <a:srgbClr val="000000"/>
                        </a:solidFill>
                        <a:effectLst/>
                        <a:latin typeface="Constantia"/>
                      </a:endParaRPr>
                    </a:p>
                  </a:txBody>
                  <a:tcPr marL="5483" marR="5483" marT="5483" marB="0" anchor="b">
                    <a:solidFill>
                      <a:srgbClr val="FF0000"/>
                    </a:solidFill>
                  </a:tcPr>
                </a:tc>
              </a:tr>
              <a:tr h="178582">
                <a:tc>
                  <a:txBody>
                    <a:bodyPr/>
                    <a:lstStyle/>
                    <a:p>
                      <a:pPr algn="l" rtl="0" fontAlgn="b"/>
                      <a:r>
                        <a:rPr lang="en-US" sz="1100" u="none" strike="noStrike" dirty="0">
                          <a:effectLst/>
                        </a:rPr>
                        <a:t>Hit &amp; run</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VIN inspections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rtl="0" fontAlgn="b"/>
                      <a:r>
                        <a:rPr lang="en-US" sz="1100" u="none" strike="noStrike" dirty="0">
                          <a:effectLst/>
                        </a:rPr>
                        <a:t>Juvenile problems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Warrants</a:t>
                      </a:r>
                      <a:endParaRPr lang="en-US" sz="1100" b="0" i="0" u="none" strike="noStrike" dirty="0">
                        <a:solidFill>
                          <a:srgbClr val="000000"/>
                        </a:solidFill>
                        <a:effectLst/>
                        <a:latin typeface="Constantia"/>
                      </a:endParaRPr>
                    </a:p>
                  </a:txBody>
                  <a:tcPr marL="5483" marR="5483" marT="5483"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fontAlgn="b"/>
                      <a:r>
                        <a:rPr lang="en-US" sz="1100" u="none" strike="noStrike" dirty="0">
                          <a:effectLst/>
                        </a:rPr>
                        <a:t>Keep the peace</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Welfare checks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6</a:t>
                      </a:r>
                      <a:endParaRPr lang="en-US" sz="1200" b="0" i="0" u="none" strike="noStrike" dirty="0">
                        <a:solidFill>
                          <a:srgbClr val="000000"/>
                        </a:solidFill>
                        <a:effectLst/>
                        <a:latin typeface="Constantia"/>
                      </a:endParaRPr>
                    </a:p>
                  </a:txBody>
                  <a:tcPr marL="5483" marR="5483" marT="5483" marB="0" anchor="b"/>
                </a:tc>
              </a:tr>
              <a:tr h="178582">
                <a:tc>
                  <a:txBody>
                    <a:bodyPr/>
                    <a:lstStyle/>
                    <a:p>
                      <a:pPr algn="l" fontAlgn="b"/>
                      <a:r>
                        <a:rPr lang="en-US" sz="1100" u="none" strike="noStrike" dirty="0">
                          <a:effectLst/>
                        </a:rPr>
                        <a:t>Medicals</a:t>
                      </a:r>
                      <a:endParaRPr lang="en-US" sz="1100" b="0" i="0" u="none" strike="noStrike" dirty="0">
                        <a:solidFill>
                          <a:srgbClr val="000000"/>
                        </a:solidFill>
                        <a:effectLst/>
                        <a:latin typeface="Constantia"/>
                      </a:endParaRPr>
                    </a:p>
                  </a:txBody>
                  <a:tcPr marL="5483" marR="5483" marT="5483" marB="0" anchor="b"/>
                </a:tc>
                <a:tc>
                  <a:txBody>
                    <a:bodyPr/>
                    <a:lstStyle/>
                    <a:p>
                      <a:pPr algn="ctr" rtl="0" fontAlgn="b"/>
                      <a:r>
                        <a:rPr lang="en-US" sz="1200" u="none" strike="noStrike" dirty="0">
                          <a:effectLst/>
                        </a:rPr>
                        <a:t>24</a:t>
                      </a:r>
                      <a:endParaRPr lang="en-US" sz="12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onstantia"/>
                      </a:endParaRPr>
                    </a:p>
                  </a:txBody>
                  <a:tcPr marL="5483" marR="5483" marT="5483"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onstantia"/>
                      </a:endParaRPr>
                    </a:p>
                  </a:txBody>
                  <a:tcPr marL="5483" marR="5483" marT="5483" marB="0" anchor="b"/>
                </a:tc>
              </a:tr>
            </a:tbl>
          </a:graphicData>
        </a:graphic>
      </p:graphicFrame>
    </p:spTree>
    <p:extLst>
      <p:ext uri="{BB962C8B-B14F-4D97-AF65-F5344CB8AC3E}">
        <p14:creationId xmlns:p14="http://schemas.microsoft.com/office/powerpoint/2010/main" val="747133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pPr algn="ctr"/>
            <a:r>
              <a:rPr lang="en-US" sz="4800" dirty="0" smtClean="0">
                <a:solidFill>
                  <a:schemeClr val="accent1">
                    <a:lumMod val="50000"/>
                  </a:schemeClr>
                </a:solidFill>
                <a:latin typeface="Lithograph" pitchFamily="2" charset="0"/>
              </a:rPr>
              <a:t>CALLS FOR SERVICE</a:t>
            </a:r>
            <a:br>
              <a:rPr lang="en-US" sz="4800" dirty="0" smtClean="0">
                <a:solidFill>
                  <a:schemeClr val="accent1">
                    <a:lumMod val="50000"/>
                  </a:schemeClr>
                </a:solidFill>
                <a:latin typeface="Lithograph" pitchFamily="2" charset="0"/>
              </a:rPr>
            </a:br>
            <a:r>
              <a:rPr lang="en-US" sz="4800" dirty="0" smtClean="0">
                <a:solidFill>
                  <a:schemeClr val="accent1">
                    <a:lumMod val="50000"/>
                  </a:schemeClr>
                </a:solidFill>
                <a:latin typeface="Lithograph" pitchFamily="2" charset="0"/>
              </a:rPr>
              <a:t>5-YEAR COMPARISON</a:t>
            </a:r>
            <a:endParaRPr lang="en-US" sz="4800" dirty="0">
              <a:solidFill>
                <a:schemeClr val="accent1">
                  <a:lumMod val="50000"/>
                </a:schemeClr>
              </a:solidFill>
              <a:latin typeface="Lithograph" pitchFamily="2" charset="0"/>
            </a:endParaRPr>
          </a:p>
        </p:txBody>
      </p:sp>
      <p:sp>
        <p:nvSpPr>
          <p:cNvPr id="8" name="Content Placeholder 7"/>
          <p:cNvSpPr>
            <a:spLocks noGrp="1"/>
          </p:cNvSpPr>
          <p:nvPr>
            <p:ph sz="half" idx="1"/>
          </p:nvPr>
        </p:nvSpPr>
        <p:spPr>
          <a:xfrm>
            <a:off x="-381000" y="2895600"/>
            <a:ext cx="3581400" cy="3718715"/>
          </a:xfrm>
        </p:spPr>
        <p:txBody>
          <a:bodyPr/>
          <a:lstStyle/>
          <a:p>
            <a:pPr marL="393192" lvl="1" indent="0">
              <a:buNone/>
            </a:pPr>
            <a:r>
              <a:rPr lang="en-US" sz="3200" dirty="0" smtClean="0">
                <a:solidFill>
                  <a:schemeClr val="accent1">
                    <a:lumMod val="50000"/>
                  </a:schemeClr>
                </a:solidFill>
                <a:latin typeface="Lithograph" pitchFamily="2" charset="0"/>
              </a:rPr>
              <a:t> </a:t>
            </a:r>
            <a:r>
              <a:rPr lang="en-US" sz="3200" dirty="0" smtClean="0">
                <a:solidFill>
                  <a:schemeClr val="accent2">
                    <a:lumMod val="50000"/>
                  </a:schemeClr>
                </a:solidFill>
                <a:latin typeface="Lithograph" pitchFamily="2" charset="0"/>
              </a:rPr>
              <a:t>TOTAL CALLS</a:t>
            </a:r>
          </a:p>
          <a:p>
            <a:pPr marL="393192" lvl="1" indent="0">
              <a:buNone/>
            </a:pPr>
            <a:r>
              <a:rPr lang="en-US" dirty="0" smtClean="0">
                <a:solidFill>
                  <a:schemeClr val="accent1">
                    <a:lumMod val="75000"/>
                  </a:schemeClr>
                </a:solidFill>
                <a:latin typeface="Lithograph" pitchFamily="2" charset="0"/>
              </a:rPr>
              <a:t>	2009	     485</a:t>
            </a:r>
          </a:p>
          <a:p>
            <a:pPr marL="393192" lvl="1" indent="0">
              <a:buNone/>
            </a:pPr>
            <a:r>
              <a:rPr lang="en-US" dirty="0" smtClean="0">
                <a:solidFill>
                  <a:schemeClr val="accent1">
                    <a:lumMod val="75000"/>
                  </a:schemeClr>
                </a:solidFill>
                <a:latin typeface="Lithograph" pitchFamily="2" charset="0"/>
              </a:rPr>
              <a:t>	2010	     563</a:t>
            </a:r>
          </a:p>
          <a:p>
            <a:pPr marL="393192" lvl="1" indent="0">
              <a:buNone/>
            </a:pPr>
            <a:r>
              <a:rPr lang="en-US" dirty="0" smtClean="0">
                <a:solidFill>
                  <a:schemeClr val="accent1">
                    <a:lumMod val="75000"/>
                  </a:schemeClr>
                </a:solidFill>
                <a:latin typeface="Lithograph" pitchFamily="2" charset="0"/>
              </a:rPr>
              <a:t>	2011	     466</a:t>
            </a:r>
          </a:p>
          <a:p>
            <a:pPr marL="393192" lvl="1" indent="0">
              <a:buNone/>
            </a:pPr>
            <a:r>
              <a:rPr lang="en-US" dirty="0" smtClean="0">
                <a:solidFill>
                  <a:schemeClr val="accent1">
                    <a:lumMod val="75000"/>
                  </a:schemeClr>
                </a:solidFill>
                <a:latin typeface="Lithograph" pitchFamily="2" charset="0"/>
              </a:rPr>
              <a:t>	2012	     468</a:t>
            </a:r>
          </a:p>
          <a:p>
            <a:pPr marL="393192" lvl="1" indent="0">
              <a:buNone/>
            </a:pPr>
            <a:r>
              <a:rPr lang="en-US" dirty="0" smtClean="0">
                <a:solidFill>
                  <a:schemeClr val="accent1">
                    <a:lumMod val="75000"/>
                  </a:schemeClr>
                </a:solidFill>
                <a:latin typeface="Lithograph" pitchFamily="2" charset="0"/>
              </a:rPr>
              <a:t>	2013	     550</a:t>
            </a:r>
          </a:p>
          <a:p>
            <a:pPr marL="393192" lvl="1" indent="0">
              <a:buNone/>
            </a:pPr>
            <a:endParaRPr lang="en-US" dirty="0" smtClean="0">
              <a:latin typeface="Lithograph" pitchFamily="2" charset="0"/>
            </a:endParaRPr>
          </a:p>
          <a:p>
            <a:pPr marL="393192" lvl="1" indent="0">
              <a:buNone/>
            </a:pP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898391761"/>
              </p:ext>
            </p:extLst>
          </p:nvPr>
        </p:nvGraphicFramePr>
        <p:xfrm>
          <a:off x="3276600" y="2286000"/>
          <a:ext cx="5715000" cy="443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7464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914400"/>
            <a:ext cx="8229600" cy="1143000"/>
          </a:xfrm>
        </p:spPr>
        <p:txBody>
          <a:bodyPr>
            <a:noAutofit/>
          </a:bodyPr>
          <a:lstStyle/>
          <a:p>
            <a:pPr algn="ctr"/>
            <a:r>
              <a:rPr lang="en-US" sz="4400" dirty="0" smtClean="0">
                <a:solidFill>
                  <a:schemeClr val="accent1">
                    <a:lumMod val="50000"/>
                  </a:schemeClr>
                </a:solidFill>
                <a:latin typeface="Lithograph" pitchFamily="2" charset="0"/>
              </a:rPr>
              <a:t>CITATIONS 5-YEAR</a:t>
            </a:r>
            <a:br>
              <a:rPr lang="en-US" sz="4400" dirty="0" smtClean="0">
                <a:solidFill>
                  <a:schemeClr val="accent1">
                    <a:lumMod val="50000"/>
                  </a:schemeClr>
                </a:solidFill>
                <a:latin typeface="Lithograph" pitchFamily="2" charset="0"/>
              </a:rPr>
            </a:br>
            <a:r>
              <a:rPr lang="en-US" sz="4400" dirty="0" smtClean="0">
                <a:solidFill>
                  <a:schemeClr val="accent1">
                    <a:lumMod val="50000"/>
                  </a:schemeClr>
                </a:solidFill>
                <a:latin typeface="Lithograph" pitchFamily="2" charset="0"/>
              </a:rPr>
              <a:t> COMPARISON </a:t>
            </a:r>
            <a:endParaRPr lang="en-US" sz="4400" dirty="0">
              <a:solidFill>
                <a:schemeClr val="accent1">
                  <a:lumMod val="50000"/>
                </a:schemeClr>
              </a:solidFill>
              <a:latin typeface="Lithograph"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0358709"/>
              </p:ext>
            </p:extLst>
          </p:nvPr>
        </p:nvGraphicFramePr>
        <p:xfrm>
          <a:off x="152400" y="1935163"/>
          <a:ext cx="8839200" cy="4770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29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Autofit/>
          </a:bodyPr>
          <a:lstStyle/>
          <a:p>
            <a:pPr algn="ctr"/>
            <a:r>
              <a:rPr lang="en-US" sz="5400" dirty="0" smtClean="0">
                <a:solidFill>
                  <a:schemeClr val="accent1">
                    <a:lumMod val="50000"/>
                  </a:schemeClr>
                </a:solidFill>
                <a:latin typeface="Lithograph" pitchFamily="2" charset="0"/>
              </a:rPr>
              <a:t>CALL BREAKDOWN</a:t>
            </a:r>
            <a:endParaRPr lang="en-US" sz="5400" dirty="0">
              <a:solidFill>
                <a:schemeClr val="accent1">
                  <a:lumMod val="50000"/>
                </a:schemeClr>
              </a:solidFill>
              <a:latin typeface="Lithograph" pitchFamily="2" charset="0"/>
            </a:endParaRPr>
          </a:p>
        </p:txBody>
      </p:sp>
      <p:sp>
        <p:nvSpPr>
          <p:cNvPr id="8" name="Content Placeholder 7"/>
          <p:cNvSpPr>
            <a:spLocks noGrp="1"/>
          </p:cNvSpPr>
          <p:nvPr>
            <p:ph sz="half" idx="1"/>
          </p:nvPr>
        </p:nvSpPr>
        <p:spPr>
          <a:xfrm>
            <a:off x="-609600" y="2133600"/>
            <a:ext cx="3581400" cy="4267200"/>
          </a:xfrm>
        </p:spPr>
        <p:txBody>
          <a:bodyPr/>
          <a:lstStyle/>
          <a:p>
            <a:pPr marL="0" indent="0" algn="ctr">
              <a:buNone/>
            </a:pPr>
            <a:r>
              <a:rPr lang="en-US" sz="3200" dirty="0" smtClean="0">
                <a:solidFill>
                  <a:schemeClr val="accent2">
                    <a:lumMod val="75000"/>
                  </a:schemeClr>
                </a:solidFill>
                <a:latin typeface="Lithograph" pitchFamily="2" charset="0"/>
              </a:rPr>
              <a:t>    MARCH</a:t>
            </a:r>
            <a:endParaRPr lang="en-US" sz="3200" dirty="0">
              <a:solidFill>
                <a:schemeClr val="accent2">
                  <a:lumMod val="75000"/>
                </a:schemeClr>
              </a:solidFill>
              <a:latin typeface="Lithograph" pitchFamily="2" charset="0"/>
            </a:endParaRPr>
          </a:p>
          <a:p>
            <a:pPr marL="0" indent="0" algn="ctr">
              <a:buNone/>
            </a:pPr>
            <a:r>
              <a:rPr lang="en-US" sz="2400" dirty="0">
                <a:solidFill>
                  <a:schemeClr val="tx2">
                    <a:lumMod val="50000"/>
                  </a:schemeClr>
                </a:solidFill>
                <a:latin typeface="Lithograph" pitchFamily="2" charset="0"/>
              </a:rPr>
              <a:t> </a:t>
            </a:r>
            <a:r>
              <a:rPr lang="en-US" sz="2400" dirty="0" smtClean="0">
                <a:solidFill>
                  <a:schemeClr val="tx2">
                    <a:lumMod val="50000"/>
                  </a:schemeClr>
                </a:solidFill>
                <a:latin typeface="Lithograph" pitchFamily="2" charset="0"/>
              </a:rPr>
              <a:t>   </a:t>
            </a:r>
            <a:r>
              <a:rPr lang="en-US" sz="2400" dirty="0" smtClean="0">
                <a:solidFill>
                  <a:schemeClr val="accent2">
                    <a:lumMod val="50000"/>
                  </a:schemeClr>
                </a:solidFill>
                <a:latin typeface="Lithograph" pitchFamily="2" charset="0"/>
              </a:rPr>
              <a:t>580 </a:t>
            </a:r>
            <a:r>
              <a:rPr lang="en-US" sz="2400" dirty="0">
                <a:solidFill>
                  <a:schemeClr val="accent2">
                    <a:lumMod val="50000"/>
                  </a:schemeClr>
                </a:solidFill>
                <a:latin typeface="Lithograph" pitchFamily="2" charset="0"/>
              </a:rPr>
              <a:t>CALLS</a:t>
            </a:r>
          </a:p>
          <a:p>
            <a:pPr marL="0" indent="0" algn="ctr">
              <a:buNone/>
            </a:pPr>
            <a:endParaRPr lang="en-US" sz="1200" dirty="0">
              <a:solidFill>
                <a:schemeClr val="tx2">
                  <a:lumMod val="50000"/>
                </a:schemeClr>
              </a:solidFill>
              <a:latin typeface="Benguiat Bk BT" pitchFamily="18" charset="0"/>
            </a:endParaRPr>
          </a:p>
          <a:p>
            <a:pPr marL="0" indent="0">
              <a:buNone/>
            </a:pPr>
            <a:r>
              <a:rPr lang="en-US" sz="2000" dirty="0">
                <a:solidFill>
                  <a:schemeClr val="tx2">
                    <a:lumMod val="50000"/>
                  </a:schemeClr>
                </a:solidFill>
                <a:latin typeface="Benguiat Bk BT" pitchFamily="18" charset="0"/>
              </a:rPr>
              <a:t>	</a:t>
            </a:r>
            <a:r>
              <a:rPr lang="en-US" sz="2000" dirty="0">
                <a:solidFill>
                  <a:schemeClr val="accent1">
                    <a:lumMod val="50000"/>
                  </a:schemeClr>
                </a:solidFill>
                <a:latin typeface="Benguiat Bk BT" pitchFamily="18" charset="0"/>
              </a:rPr>
              <a:t>Priority 1 – </a:t>
            </a:r>
            <a:r>
              <a:rPr lang="en-US" sz="2000" dirty="0" smtClean="0">
                <a:solidFill>
                  <a:schemeClr val="accent1">
                    <a:lumMod val="50000"/>
                  </a:schemeClr>
                </a:solidFill>
                <a:latin typeface="Benguiat Bk BT" pitchFamily="18" charset="0"/>
              </a:rPr>
              <a:t>228</a:t>
            </a:r>
            <a:endParaRPr lang="en-US" sz="2000" dirty="0">
              <a:solidFill>
                <a:schemeClr val="accent1">
                  <a:lumMod val="50000"/>
                </a:schemeClr>
              </a:solidFill>
              <a:latin typeface="Benguiat Bk BT" pitchFamily="18" charset="0"/>
            </a:endParaRPr>
          </a:p>
          <a:p>
            <a:pPr marL="0" indent="0">
              <a:buNone/>
            </a:pPr>
            <a:r>
              <a:rPr lang="en-US" sz="2000" dirty="0">
                <a:solidFill>
                  <a:schemeClr val="accent1">
                    <a:lumMod val="50000"/>
                  </a:schemeClr>
                </a:solidFill>
                <a:latin typeface="Benguiat Bk BT" pitchFamily="18" charset="0"/>
              </a:rPr>
              <a:t>	Priority 2 – </a:t>
            </a:r>
            <a:r>
              <a:rPr lang="en-US" sz="2000" dirty="0" smtClean="0">
                <a:solidFill>
                  <a:schemeClr val="accent1">
                    <a:lumMod val="50000"/>
                  </a:schemeClr>
                </a:solidFill>
                <a:latin typeface="Benguiat Bk BT" pitchFamily="18" charset="0"/>
              </a:rPr>
              <a:t>46</a:t>
            </a:r>
            <a:endParaRPr lang="en-US" sz="2000" dirty="0">
              <a:solidFill>
                <a:schemeClr val="accent1">
                  <a:lumMod val="50000"/>
                </a:schemeClr>
              </a:solidFill>
              <a:latin typeface="Benguiat Bk BT" pitchFamily="18" charset="0"/>
            </a:endParaRPr>
          </a:p>
          <a:p>
            <a:pPr marL="0" indent="0">
              <a:buNone/>
            </a:pPr>
            <a:r>
              <a:rPr lang="en-US" sz="2000" dirty="0">
                <a:solidFill>
                  <a:schemeClr val="accent1">
                    <a:lumMod val="50000"/>
                  </a:schemeClr>
                </a:solidFill>
                <a:latin typeface="Benguiat Bk BT" pitchFamily="18" charset="0"/>
              </a:rPr>
              <a:t>	Priority 3 – </a:t>
            </a:r>
            <a:r>
              <a:rPr lang="en-US" sz="2000" dirty="0" smtClean="0">
                <a:solidFill>
                  <a:schemeClr val="accent1">
                    <a:lumMod val="50000"/>
                  </a:schemeClr>
                </a:solidFill>
                <a:latin typeface="Benguiat Bk BT" pitchFamily="18" charset="0"/>
              </a:rPr>
              <a:t>132</a:t>
            </a:r>
            <a:endParaRPr lang="en-US" sz="2000" dirty="0">
              <a:solidFill>
                <a:schemeClr val="accent1">
                  <a:lumMod val="50000"/>
                </a:schemeClr>
              </a:solidFill>
              <a:latin typeface="Benguiat Bk BT" pitchFamily="18" charset="0"/>
            </a:endParaRPr>
          </a:p>
          <a:p>
            <a:pPr marL="0" indent="0">
              <a:buNone/>
            </a:pPr>
            <a:r>
              <a:rPr lang="en-US" sz="2000" dirty="0">
                <a:solidFill>
                  <a:schemeClr val="accent1">
                    <a:lumMod val="50000"/>
                  </a:schemeClr>
                </a:solidFill>
                <a:latin typeface="Benguiat Bk BT" pitchFamily="18" charset="0"/>
              </a:rPr>
              <a:t>	Priority 4 – </a:t>
            </a:r>
            <a:r>
              <a:rPr lang="en-US" sz="2000" dirty="0" smtClean="0">
                <a:solidFill>
                  <a:schemeClr val="accent1">
                    <a:lumMod val="50000"/>
                  </a:schemeClr>
                </a:solidFill>
                <a:latin typeface="Benguiat Bk BT" pitchFamily="18" charset="0"/>
              </a:rPr>
              <a:t>144</a:t>
            </a:r>
            <a:endParaRPr lang="en-US" sz="2000" dirty="0">
              <a:solidFill>
                <a:schemeClr val="accent1">
                  <a:lumMod val="50000"/>
                </a:schemeClr>
              </a:solidFill>
              <a:latin typeface="Benguiat Bk BT" pitchFamily="18" charset="0"/>
            </a:endParaRPr>
          </a:p>
          <a:p>
            <a:pPr marL="0" indent="0">
              <a:buNone/>
            </a:pPr>
            <a:r>
              <a:rPr lang="en-US" sz="2000" dirty="0">
                <a:solidFill>
                  <a:schemeClr val="accent1">
                    <a:lumMod val="50000"/>
                  </a:schemeClr>
                </a:solidFill>
                <a:latin typeface="Benguiat Bk BT" pitchFamily="18" charset="0"/>
              </a:rPr>
              <a:t>	Priority 5 – </a:t>
            </a:r>
            <a:r>
              <a:rPr lang="en-US" sz="2000" dirty="0" smtClean="0">
                <a:solidFill>
                  <a:schemeClr val="accent1">
                    <a:lumMod val="50000"/>
                  </a:schemeClr>
                </a:solidFill>
                <a:latin typeface="Benguiat Bk BT" pitchFamily="18" charset="0"/>
              </a:rPr>
              <a:t>0</a:t>
            </a:r>
            <a:endParaRPr lang="en-US" sz="2000" dirty="0">
              <a:solidFill>
                <a:schemeClr val="accent1">
                  <a:lumMod val="50000"/>
                </a:schemeClr>
              </a:solidFill>
              <a:latin typeface="Benguiat Bk BT" pitchFamily="18" charset="0"/>
            </a:endParaRPr>
          </a:p>
          <a:p>
            <a:pPr marL="0" indent="0">
              <a:buNone/>
            </a:pPr>
            <a:r>
              <a:rPr lang="en-US" sz="2000" dirty="0">
                <a:solidFill>
                  <a:schemeClr val="accent1">
                    <a:lumMod val="50000"/>
                  </a:schemeClr>
                </a:solidFill>
                <a:latin typeface="Benguiat Bk BT" pitchFamily="18" charset="0"/>
              </a:rPr>
              <a:t>	Priority 6 </a:t>
            </a:r>
            <a:r>
              <a:rPr lang="en-US" sz="2000" dirty="0" smtClean="0">
                <a:solidFill>
                  <a:schemeClr val="accent1">
                    <a:lumMod val="50000"/>
                  </a:schemeClr>
                </a:solidFill>
                <a:latin typeface="Benguiat Bk BT" pitchFamily="18" charset="0"/>
              </a:rPr>
              <a:t>– 30</a:t>
            </a:r>
          </a:p>
          <a:p>
            <a:pPr marL="0" indent="0">
              <a:buNone/>
            </a:pPr>
            <a:endParaRPr lang="en-US" sz="2000" dirty="0">
              <a:solidFill>
                <a:schemeClr val="accent1">
                  <a:lumMod val="50000"/>
                </a:schemeClr>
              </a:solidFill>
              <a:latin typeface="Benguiat Bk BT" pitchFamily="18" charset="0"/>
            </a:endParaRPr>
          </a:p>
          <a:p>
            <a:pPr marL="0" indent="0" algn="ctr">
              <a:buNone/>
            </a:pPr>
            <a:r>
              <a:rPr lang="en-US" sz="1000" dirty="0">
                <a:solidFill>
                  <a:schemeClr val="accent1">
                    <a:lumMod val="50000"/>
                  </a:schemeClr>
                </a:solidFill>
                <a:latin typeface="Benguiat Bk BT" pitchFamily="18" charset="0"/>
              </a:rPr>
              <a:t> </a:t>
            </a:r>
            <a:r>
              <a:rPr lang="en-US" sz="1000" dirty="0" smtClean="0">
                <a:solidFill>
                  <a:schemeClr val="accent1">
                    <a:lumMod val="50000"/>
                  </a:schemeClr>
                </a:solidFill>
                <a:latin typeface="Benguiat Bk BT" pitchFamily="18" charset="0"/>
              </a:rPr>
              <a:t>        (</a:t>
            </a:r>
            <a:r>
              <a:rPr lang="en-US" sz="1000" dirty="0">
                <a:solidFill>
                  <a:schemeClr val="accent1">
                    <a:lumMod val="50000"/>
                  </a:schemeClr>
                </a:solidFill>
                <a:latin typeface="Benguiat Bk BT" pitchFamily="18" charset="0"/>
              </a:rPr>
              <a:t>Unfiltered through RMS/CAD)</a:t>
            </a:r>
            <a:endParaRPr lang="en-US" sz="1000" dirty="0">
              <a:solidFill>
                <a:schemeClr val="accent1">
                  <a:lumMod val="50000"/>
                </a:schemeClr>
              </a:solidFill>
              <a:latin typeface="Benguiat Bk BT" pitchFamily="18" charset="0"/>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1526522272"/>
              </p:ext>
            </p:extLst>
          </p:nvPr>
        </p:nvGraphicFramePr>
        <p:xfrm>
          <a:off x="2743200" y="1447800"/>
          <a:ext cx="6172201" cy="5304588"/>
        </p:xfrm>
        <a:graphic>
          <a:graphicData uri="http://schemas.openxmlformats.org/drawingml/2006/table">
            <a:tbl>
              <a:tblPr>
                <a:tableStyleId>{5C22544A-7EE6-4342-B048-85BDC9FD1C3A}</a:tableStyleId>
              </a:tblPr>
              <a:tblGrid>
                <a:gridCol w="1945432"/>
                <a:gridCol w="657809"/>
                <a:gridCol w="965719"/>
                <a:gridCol w="1945432"/>
                <a:gridCol w="657809"/>
              </a:tblGrid>
              <a:tr h="164421">
                <a:tc>
                  <a:txBody>
                    <a:bodyPr/>
                    <a:lstStyle/>
                    <a:p>
                      <a:pPr algn="l" fontAlgn="b"/>
                      <a:r>
                        <a:rPr lang="en-US" sz="1200" b="1" u="none" strike="noStrike" dirty="0">
                          <a:effectLst/>
                        </a:rPr>
                        <a:t> </a:t>
                      </a:r>
                      <a:endParaRPr lang="en-US" sz="1200" b="1" i="0" u="none" strike="noStrike" dirty="0">
                        <a:solidFill>
                          <a:srgbClr val="DCE6F1"/>
                        </a:solidFill>
                        <a:effectLst/>
                        <a:latin typeface="Constantia"/>
                      </a:endParaRPr>
                    </a:p>
                  </a:txBody>
                  <a:tcPr marL="5481" marR="5481" marT="5481"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onstantia"/>
                      </a:endParaRPr>
                    </a:p>
                  </a:txBody>
                  <a:tcPr marL="5481" marR="5481" marT="5481" marB="0" anchor="b"/>
                </a:tc>
                <a:tc>
                  <a:txBody>
                    <a:bodyPr/>
                    <a:lstStyle/>
                    <a:p>
                      <a:pPr algn="ctr" fontAlgn="b"/>
                      <a:r>
                        <a:rPr lang="en-US" sz="1400" b="1" u="sng" strike="noStrike" dirty="0">
                          <a:effectLst/>
                        </a:rPr>
                        <a:t>REPORTS</a:t>
                      </a:r>
                      <a:endParaRPr lang="en-US" sz="1400" b="1" i="0" u="sng" strike="noStrike" dirty="0">
                        <a:solidFill>
                          <a:srgbClr val="000000"/>
                        </a:solidFill>
                        <a:effectLst/>
                        <a:latin typeface="Constantia"/>
                      </a:endParaRPr>
                    </a:p>
                  </a:txBody>
                  <a:tcPr marL="5481" marR="5481" marT="5481"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onstantia"/>
                      </a:endParaRPr>
                    </a:p>
                  </a:txBody>
                  <a:tcPr marL="5481" marR="5481" marT="5481"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onstantia"/>
                      </a:endParaRPr>
                    </a:p>
                  </a:txBody>
                  <a:tcPr marL="5481" marR="5481" marT="5481" marB="0" anchor="b"/>
                </a:tc>
              </a:tr>
              <a:tr h="137018">
                <a:tc>
                  <a:txBody>
                    <a:bodyPr/>
                    <a:lstStyle/>
                    <a:p>
                      <a:pPr algn="l" rtl="0" fontAlgn="b"/>
                      <a:r>
                        <a:rPr lang="en-US" sz="1200" b="1" u="sng" strike="noStrike" dirty="0">
                          <a:effectLst/>
                        </a:rPr>
                        <a:t>CALL DESCRIPTION</a:t>
                      </a:r>
                      <a:endParaRPr lang="en-US" sz="1200" b="1" i="0" u="sng" strike="noStrike" dirty="0">
                        <a:solidFill>
                          <a:srgbClr val="000000"/>
                        </a:solidFill>
                        <a:effectLst/>
                        <a:latin typeface="Constantia"/>
                      </a:endParaRPr>
                    </a:p>
                  </a:txBody>
                  <a:tcPr marL="5481" marR="5481" marT="5481" marB="0" anchor="b"/>
                </a:tc>
                <a:tc>
                  <a:txBody>
                    <a:bodyPr/>
                    <a:lstStyle/>
                    <a:p>
                      <a:pPr algn="ctr" rtl="0" fontAlgn="b"/>
                      <a:r>
                        <a:rPr lang="en-US" sz="1200" b="1" u="sng" strike="noStrike" dirty="0">
                          <a:effectLst/>
                        </a:rPr>
                        <a:t>TOTAL</a:t>
                      </a:r>
                      <a:endParaRPr lang="en-US" sz="1200" b="1" i="0" u="sng" strike="noStrike" dirty="0">
                        <a:solidFill>
                          <a:srgbClr val="000000"/>
                        </a:solidFill>
                        <a:effectLst/>
                        <a:latin typeface="Constantia"/>
                      </a:endParaRPr>
                    </a:p>
                  </a:txBody>
                  <a:tcPr marL="5481" marR="5481" marT="5481" marB="0" anchor="b"/>
                </a:tc>
                <a:tc>
                  <a:txBody>
                    <a:bodyPr/>
                    <a:lstStyle/>
                    <a:p>
                      <a:pPr algn="l" rtl="0" fontAlgn="b"/>
                      <a:r>
                        <a:rPr lang="en-US" sz="1200" b="1" u="none" strike="noStrike" dirty="0">
                          <a:effectLst/>
                        </a:rPr>
                        <a:t> </a:t>
                      </a:r>
                      <a:endParaRPr lang="en-US" sz="1200" b="1" i="0" u="none" strike="noStrike" dirty="0">
                        <a:solidFill>
                          <a:srgbClr val="000000"/>
                        </a:solidFill>
                        <a:effectLst/>
                        <a:latin typeface="Constantia"/>
                      </a:endParaRPr>
                    </a:p>
                  </a:txBody>
                  <a:tcPr marL="5481" marR="5481" marT="5481" marB="0" anchor="b"/>
                </a:tc>
                <a:tc>
                  <a:txBody>
                    <a:bodyPr/>
                    <a:lstStyle/>
                    <a:p>
                      <a:pPr algn="l" rtl="0" fontAlgn="b"/>
                      <a:r>
                        <a:rPr lang="en-US" sz="1200" b="1" u="sng" strike="noStrike" dirty="0">
                          <a:effectLst/>
                        </a:rPr>
                        <a:t>CALL DESCRIPTION</a:t>
                      </a:r>
                      <a:endParaRPr lang="en-US" sz="1200" b="1" i="0" u="sng" strike="noStrike" dirty="0">
                        <a:solidFill>
                          <a:srgbClr val="000000"/>
                        </a:solidFill>
                        <a:effectLst/>
                        <a:latin typeface="Constantia"/>
                      </a:endParaRPr>
                    </a:p>
                  </a:txBody>
                  <a:tcPr marL="5481" marR="5481" marT="5481" marB="0" anchor="b"/>
                </a:tc>
                <a:tc>
                  <a:txBody>
                    <a:bodyPr/>
                    <a:lstStyle/>
                    <a:p>
                      <a:pPr algn="ctr" rtl="0" fontAlgn="b"/>
                      <a:r>
                        <a:rPr lang="en-US" sz="1200" b="1" u="sng" strike="noStrike" dirty="0">
                          <a:effectLst/>
                        </a:rPr>
                        <a:t>TOTAL</a:t>
                      </a:r>
                      <a:endParaRPr lang="en-US" sz="1200" b="1" i="0" u="sng"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911 calls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8</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fontAlgn="b"/>
                      <a:r>
                        <a:rPr lang="en-US" sz="1200" u="none" strike="noStrike" dirty="0">
                          <a:effectLst/>
                        </a:rPr>
                        <a:t>Keep the peace</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9</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Abandoned vehicles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fontAlgn="b"/>
                      <a:r>
                        <a:rPr lang="en-US" sz="1200" u="none" strike="noStrike" dirty="0">
                          <a:effectLst/>
                        </a:rPr>
                        <a:t>Liquor violations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Alarms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6</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Lost property</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Animal complaints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Medicals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23</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Assaults</a:t>
                      </a:r>
                      <a:endParaRPr lang="en-US" sz="1200" b="0" i="0" u="none" strike="noStrike" dirty="0">
                        <a:solidFill>
                          <a:srgbClr val="000000"/>
                        </a:solidFill>
                        <a:effectLst/>
                        <a:latin typeface="Constantia"/>
                      </a:endParaRPr>
                    </a:p>
                  </a:txBody>
                  <a:tcPr marL="5481" marR="5481" marT="5481" marB="0" anchor="b">
                    <a:solidFill>
                      <a:srgbClr val="FFFF00"/>
                    </a:solidFill>
                  </a:tcPr>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81" marR="5481" marT="5481" marB="0" anchor="b">
                    <a:solidFill>
                      <a:srgbClr val="FFFF00"/>
                    </a:solidFill>
                  </a:tcPr>
                </a:tc>
                <a:tc>
                  <a:txBody>
                    <a:bodyPr/>
                    <a:lstStyle/>
                    <a:p>
                      <a:pPr algn="ctr"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Missing persons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fontAlgn="b"/>
                      <a:r>
                        <a:rPr lang="en-US" sz="1200" u="none" strike="noStrike" dirty="0">
                          <a:effectLst/>
                        </a:rPr>
                        <a:t>Assist fire department</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Motorist assists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Assist other jurisdictions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fontAlgn="b"/>
                      <a:r>
                        <a:rPr lang="en-US" sz="1200" u="none" strike="noStrike" dirty="0">
                          <a:effectLst/>
                        </a:rPr>
                        <a:t>Premise checks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38</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Burglaries</a:t>
                      </a:r>
                      <a:endParaRPr lang="en-US" sz="1200" b="0" i="0" u="none" strike="noStrike" dirty="0">
                        <a:solidFill>
                          <a:srgbClr val="000000"/>
                        </a:solidFill>
                        <a:effectLst/>
                        <a:latin typeface="Constantia"/>
                      </a:endParaRPr>
                    </a:p>
                  </a:txBody>
                  <a:tcPr marL="5481" marR="5481" marT="5481" marB="0" anchor="b">
                    <a:solidFill>
                      <a:srgbClr val="FF0000"/>
                    </a:solidFill>
                  </a:tcPr>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81" marR="5481" marT="5481" marB="0" anchor="b">
                    <a:solidFill>
                      <a:srgbClr val="FF0000"/>
                    </a:solidFill>
                  </a:tcPr>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Protective orders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6</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Citizen assists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11</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Reckless drivers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Child abuse</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Revoked/Susp DL/Reg</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Civil disputes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4</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Runaways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Community policing</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37</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Sex offenses</a:t>
                      </a:r>
                      <a:endParaRPr lang="en-US" sz="1200" b="0" i="0" u="none" strike="noStrike" dirty="0">
                        <a:solidFill>
                          <a:srgbClr val="000000"/>
                        </a:solidFill>
                        <a:effectLst/>
                        <a:latin typeface="Constantia"/>
                      </a:endParaRPr>
                    </a:p>
                  </a:txBody>
                  <a:tcPr marL="5481" marR="5481" marT="5481" marB="0" anchor="b">
                    <a:solidFill>
                      <a:srgbClr val="FFFF00"/>
                    </a:solidFill>
                  </a:tcPr>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81" marR="5481" marT="5481" marB="0" anchor="b">
                    <a:solidFill>
                      <a:srgbClr val="FFFF00"/>
                    </a:solidFill>
                  </a:tcPr>
                </a:tc>
              </a:tr>
              <a:tr h="158940">
                <a:tc>
                  <a:txBody>
                    <a:bodyPr/>
                    <a:lstStyle/>
                    <a:p>
                      <a:pPr algn="l" rtl="0" fontAlgn="b"/>
                      <a:r>
                        <a:rPr lang="en-US" sz="1200" u="none" strike="noStrike" dirty="0">
                          <a:effectLst/>
                        </a:rPr>
                        <a:t>Criminal mischief</a:t>
                      </a:r>
                      <a:endParaRPr lang="en-US" sz="1200" b="0" i="0" u="none" strike="noStrike" dirty="0">
                        <a:solidFill>
                          <a:srgbClr val="000000"/>
                        </a:solidFill>
                        <a:effectLst/>
                        <a:latin typeface="Constantia"/>
                      </a:endParaRPr>
                    </a:p>
                  </a:txBody>
                  <a:tcPr marL="5481" marR="5481" marT="5481" marB="0" anchor="b">
                    <a:solidFill>
                      <a:srgbClr val="FF0000"/>
                    </a:solidFill>
                  </a:tcPr>
                </a:tc>
                <a:tc>
                  <a:txBody>
                    <a:bodyPr/>
                    <a:lstStyle/>
                    <a:p>
                      <a:pPr algn="ctr" rtl="0" fontAlgn="b"/>
                      <a:r>
                        <a:rPr lang="en-US" sz="1200" u="none" strike="noStrike" dirty="0">
                          <a:effectLst/>
                        </a:rPr>
                        <a:t>6</a:t>
                      </a:r>
                      <a:endParaRPr lang="en-US" sz="1200" b="0" i="0" u="none" strike="noStrike" dirty="0">
                        <a:solidFill>
                          <a:srgbClr val="000000"/>
                        </a:solidFill>
                        <a:effectLst/>
                        <a:latin typeface="Constantia"/>
                      </a:endParaRPr>
                    </a:p>
                  </a:txBody>
                  <a:tcPr marL="5481" marR="5481" marT="5481" marB="0" anchor="b">
                    <a:solidFill>
                      <a:srgbClr val="FF0000"/>
                    </a:solidFill>
                  </a:tcPr>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Suspicious activity</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32</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Crossing guard duties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Stolen vehicles</a:t>
                      </a:r>
                      <a:endParaRPr lang="en-US" sz="1200" b="0" i="0" u="none" strike="noStrike" dirty="0">
                        <a:solidFill>
                          <a:srgbClr val="000000"/>
                        </a:solidFill>
                        <a:effectLst/>
                        <a:latin typeface="Constantia"/>
                      </a:endParaRPr>
                    </a:p>
                  </a:txBody>
                  <a:tcPr marL="5481" marR="5481" marT="5481" marB="0" anchor="b">
                    <a:solidFill>
                      <a:srgbClr val="FF0000"/>
                    </a:solidFill>
                  </a:tcPr>
                </a:tc>
                <a:tc>
                  <a:txBody>
                    <a:bodyPr/>
                    <a:lstStyle/>
                    <a:p>
                      <a:pPr algn="ctr" rtl="0" fontAlgn="b"/>
                      <a:r>
                        <a:rPr lang="en-US" sz="1200" u="none" strike="noStrike" dirty="0">
                          <a:effectLst/>
                        </a:rPr>
                        <a:t>0</a:t>
                      </a:r>
                      <a:endParaRPr lang="en-US" sz="1200" b="0" i="0" u="none" strike="noStrike" dirty="0">
                        <a:solidFill>
                          <a:srgbClr val="000000"/>
                        </a:solidFill>
                        <a:effectLst/>
                        <a:latin typeface="Constantia"/>
                      </a:endParaRPr>
                    </a:p>
                  </a:txBody>
                  <a:tcPr marL="5481" marR="5481" marT="5481" marB="0" anchor="b">
                    <a:solidFill>
                      <a:srgbClr val="FF0000"/>
                    </a:solidFill>
                  </a:tcPr>
                </a:tc>
              </a:tr>
              <a:tr h="158940">
                <a:tc>
                  <a:txBody>
                    <a:bodyPr/>
                    <a:lstStyle/>
                    <a:p>
                      <a:pPr algn="l" rtl="0" fontAlgn="b"/>
                      <a:r>
                        <a:rPr lang="en-US" sz="1200" u="none" strike="noStrike" dirty="0">
                          <a:effectLst/>
                        </a:rPr>
                        <a:t>Curfew violations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Threatened suicides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6</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Deaths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Thefts</a:t>
                      </a:r>
                      <a:endParaRPr lang="en-US" sz="1200" b="0" i="0" u="none" strike="noStrike" dirty="0">
                        <a:solidFill>
                          <a:srgbClr val="000000"/>
                        </a:solidFill>
                        <a:effectLst/>
                        <a:latin typeface="Constantia"/>
                      </a:endParaRPr>
                    </a:p>
                  </a:txBody>
                  <a:tcPr marL="5481" marR="5481" marT="5481" marB="0" anchor="b">
                    <a:solidFill>
                      <a:srgbClr val="FF0000"/>
                    </a:solidFill>
                  </a:tcPr>
                </a:tc>
                <a:tc>
                  <a:txBody>
                    <a:bodyPr/>
                    <a:lstStyle/>
                    <a:p>
                      <a:pPr algn="ctr" rtl="0" fontAlgn="b"/>
                      <a:r>
                        <a:rPr lang="en-US" sz="1200" u="none" strike="noStrike" dirty="0">
                          <a:effectLst/>
                        </a:rPr>
                        <a:t>9</a:t>
                      </a:r>
                      <a:endParaRPr lang="en-US" sz="1200" b="0" i="0" u="none" strike="noStrike" dirty="0">
                        <a:solidFill>
                          <a:srgbClr val="000000"/>
                        </a:solidFill>
                        <a:effectLst/>
                        <a:latin typeface="Constantia"/>
                      </a:endParaRPr>
                    </a:p>
                  </a:txBody>
                  <a:tcPr marL="5481" marR="5481" marT="5481" marB="0" anchor="b">
                    <a:solidFill>
                      <a:srgbClr val="FF0000"/>
                    </a:solidFill>
                  </a:tcPr>
                </a:tc>
              </a:tr>
              <a:tr h="158940">
                <a:tc>
                  <a:txBody>
                    <a:bodyPr/>
                    <a:lstStyle/>
                    <a:p>
                      <a:pPr algn="l" rtl="0" fontAlgn="b"/>
                      <a:r>
                        <a:rPr lang="en-US" sz="1200" u="none" strike="noStrike" dirty="0">
                          <a:effectLst/>
                        </a:rPr>
                        <a:t>Disorderly conduct</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Threats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3</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Disturbing the peace</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7</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Tobacco violations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Drug violations</a:t>
                      </a:r>
                      <a:endParaRPr lang="en-US" sz="1200" b="0" i="0" u="none" strike="noStrike" dirty="0">
                        <a:solidFill>
                          <a:srgbClr val="000000"/>
                        </a:solidFill>
                        <a:effectLst/>
                        <a:latin typeface="Constantia"/>
                      </a:endParaRPr>
                    </a:p>
                  </a:txBody>
                  <a:tcPr marL="5481" marR="5481" marT="5481" marB="0" anchor="b">
                    <a:solidFill>
                      <a:srgbClr val="92D050"/>
                    </a:solidFill>
                  </a:tcPr>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1" marR="5481" marT="5481" marB="0" anchor="b">
                    <a:solidFill>
                      <a:srgbClr val="92D050"/>
                    </a:solidFill>
                  </a:tcPr>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Trespassing</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Extra patrol</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Traffic accidents injury</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Family violence</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14</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Traffic accidents property</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5</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Found person</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Traffic stops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smtClean="0">
                          <a:effectLst/>
                        </a:rPr>
                        <a:t>112</a:t>
                      </a:r>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Found property</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Vehicle burglaries</a:t>
                      </a:r>
                      <a:endParaRPr lang="en-US" sz="1200" b="0" i="0" u="none" strike="noStrike" dirty="0">
                        <a:solidFill>
                          <a:srgbClr val="000000"/>
                        </a:solidFill>
                        <a:effectLst/>
                        <a:latin typeface="Constantia"/>
                      </a:endParaRPr>
                    </a:p>
                  </a:txBody>
                  <a:tcPr marL="5481" marR="5481" marT="5481" marB="0" anchor="b">
                    <a:solidFill>
                      <a:srgbClr val="FF0000"/>
                    </a:solidFill>
                  </a:tcPr>
                </a:tc>
                <a:tc>
                  <a:txBody>
                    <a:bodyPr/>
                    <a:lstStyle/>
                    <a:p>
                      <a:pPr algn="ctr" rtl="0" fontAlgn="b"/>
                      <a:r>
                        <a:rPr lang="en-US" sz="1200" u="none" strike="noStrike" dirty="0">
                          <a:effectLst/>
                        </a:rPr>
                        <a:t>0</a:t>
                      </a:r>
                      <a:endParaRPr lang="en-US" sz="1200" b="0" i="0" u="none" strike="noStrike" dirty="0">
                        <a:solidFill>
                          <a:srgbClr val="000000"/>
                        </a:solidFill>
                        <a:effectLst/>
                        <a:latin typeface="Constantia"/>
                      </a:endParaRPr>
                    </a:p>
                  </a:txBody>
                  <a:tcPr marL="5481" marR="5481" marT="5481" marB="0" anchor="b">
                    <a:solidFill>
                      <a:srgbClr val="FF0000"/>
                    </a:solidFill>
                  </a:tcPr>
                </a:tc>
              </a:tr>
              <a:tr h="158940">
                <a:tc>
                  <a:txBody>
                    <a:bodyPr/>
                    <a:lstStyle/>
                    <a:p>
                      <a:pPr algn="l" rtl="0" fontAlgn="b"/>
                      <a:r>
                        <a:rPr lang="en-US" sz="1200" u="none" strike="noStrike" dirty="0">
                          <a:effectLst/>
                        </a:rPr>
                        <a:t>Frauds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0</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Warrants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Intoxication</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1</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Welfare checks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6</a:t>
                      </a:r>
                      <a:endParaRPr lang="en-US" sz="1200" b="0" i="0" u="none" strike="noStrike" dirty="0">
                        <a:solidFill>
                          <a:srgbClr val="000000"/>
                        </a:solidFill>
                        <a:effectLst/>
                        <a:latin typeface="Constantia"/>
                      </a:endParaRPr>
                    </a:p>
                  </a:txBody>
                  <a:tcPr marL="5481" marR="5481" marT="5481" marB="0" anchor="b"/>
                </a:tc>
              </a:tr>
              <a:tr h="158940">
                <a:tc>
                  <a:txBody>
                    <a:bodyPr/>
                    <a:lstStyle/>
                    <a:p>
                      <a:pPr algn="l" rtl="0" fontAlgn="b"/>
                      <a:r>
                        <a:rPr lang="en-US" sz="1200" u="none" strike="noStrike" dirty="0">
                          <a:effectLst/>
                        </a:rPr>
                        <a:t>Juvenile problems</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2</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c>
                  <a:txBody>
                    <a:bodyPr/>
                    <a:lstStyle/>
                    <a:p>
                      <a:pPr algn="ctr" rtl="0" fontAlgn="b"/>
                      <a:r>
                        <a:rPr lang="en-US" sz="1200" u="none" strike="noStrike" dirty="0">
                          <a:effectLst/>
                        </a:rPr>
                        <a:t> </a:t>
                      </a:r>
                      <a:endParaRPr lang="en-US" sz="1200" b="0" i="0" u="none" strike="noStrike" dirty="0">
                        <a:solidFill>
                          <a:srgbClr val="000000"/>
                        </a:solidFill>
                        <a:effectLst/>
                        <a:latin typeface="Constantia"/>
                      </a:endParaRPr>
                    </a:p>
                  </a:txBody>
                  <a:tcPr marL="5481" marR="5481" marT="5481" marB="0" anchor="b"/>
                </a:tc>
              </a:tr>
            </a:tbl>
          </a:graphicData>
        </a:graphic>
      </p:graphicFrame>
    </p:spTree>
    <p:extLst>
      <p:ext uri="{BB962C8B-B14F-4D97-AF65-F5344CB8AC3E}">
        <p14:creationId xmlns:p14="http://schemas.microsoft.com/office/powerpoint/2010/main" val="4063852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pPr algn="ctr"/>
            <a:r>
              <a:rPr lang="en-US" sz="4800" dirty="0" smtClean="0">
                <a:solidFill>
                  <a:schemeClr val="accent1">
                    <a:lumMod val="50000"/>
                  </a:schemeClr>
                </a:solidFill>
                <a:latin typeface="Lithograph" pitchFamily="2" charset="0"/>
              </a:rPr>
              <a:t>CALLS FOR SERVICE</a:t>
            </a:r>
            <a:br>
              <a:rPr lang="en-US" sz="4800" dirty="0" smtClean="0">
                <a:solidFill>
                  <a:schemeClr val="accent1">
                    <a:lumMod val="50000"/>
                  </a:schemeClr>
                </a:solidFill>
                <a:latin typeface="Lithograph" pitchFamily="2" charset="0"/>
              </a:rPr>
            </a:br>
            <a:r>
              <a:rPr lang="en-US" sz="4800" dirty="0" smtClean="0">
                <a:solidFill>
                  <a:schemeClr val="accent1">
                    <a:lumMod val="50000"/>
                  </a:schemeClr>
                </a:solidFill>
                <a:latin typeface="Lithograph" pitchFamily="2" charset="0"/>
              </a:rPr>
              <a:t>5-YEAR COMPARISON</a:t>
            </a:r>
            <a:endParaRPr lang="en-US" sz="4800" dirty="0">
              <a:solidFill>
                <a:schemeClr val="accent1">
                  <a:lumMod val="50000"/>
                </a:schemeClr>
              </a:solidFill>
              <a:latin typeface="Lithograph" pitchFamily="2" charset="0"/>
            </a:endParaRPr>
          </a:p>
        </p:txBody>
      </p:sp>
      <p:sp>
        <p:nvSpPr>
          <p:cNvPr id="8" name="Content Placeholder 7"/>
          <p:cNvSpPr>
            <a:spLocks noGrp="1"/>
          </p:cNvSpPr>
          <p:nvPr>
            <p:ph sz="half" idx="1"/>
          </p:nvPr>
        </p:nvSpPr>
        <p:spPr>
          <a:xfrm>
            <a:off x="-381000" y="2895600"/>
            <a:ext cx="3581400" cy="3718715"/>
          </a:xfrm>
        </p:spPr>
        <p:txBody>
          <a:bodyPr/>
          <a:lstStyle/>
          <a:p>
            <a:pPr marL="393192" lvl="1" indent="0">
              <a:buNone/>
            </a:pPr>
            <a:r>
              <a:rPr lang="en-US" sz="3200" dirty="0" smtClean="0">
                <a:solidFill>
                  <a:schemeClr val="accent1">
                    <a:lumMod val="50000"/>
                  </a:schemeClr>
                </a:solidFill>
                <a:latin typeface="Lithograph" pitchFamily="2" charset="0"/>
              </a:rPr>
              <a:t> </a:t>
            </a:r>
            <a:r>
              <a:rPr lang="en-US" sz="3200" dirty="0" smtClean="0">
                <a:solidFill>
                  <a:schemeClr val="accent2">
                    <a:lumMod val="50000"/>
                  </a:schemeClr>
                </a:solidFill>
                <a:latin typeface="Lithograph" pitchFamily="2" charset="0"/>
              </a:rPr>
              <a:t>TOTAL CALLS</a:t>
            </a:r>
          </a:p>
          <a:p>
            <a:pPr marL="393192" lvl="1" indent="0">
              <a:buNone/>
            </a:pPr>
            <a:r>
              <a:rPr lang="en-US" dirty="0" smtClean="0">
                <a:solidFill>
                  <a:schemeClr val="accent1">
                    <a:lumMod val="75000"/>
                  </a:schemeClr>
                </a:solidFill>
                <a:latin typeface="Lithograph" pitchFamily="2" charset="0"/>
              </a:rPr>
              <a:t>	2009	     541</a:t>
            </a:r>
          </a:p>
          <a:p>
            <a:pPr marL="393192" lvl="1" indent="0">
              <a:buNone/>
            </a:pPr>
            <a:r>
              <a:rPr lang="en-US" dirty="0" smtClean="0">
                <a:solidFill>
                  <a:schemeClr val="accent1">
                    <a:lumMod val="75000"/>
                  </a:schemeClr>
                </a:solidFill>
                <a:latin typeface="Lithograph" pitchFamily="2" charset="0"/>
              </a:rPr>
              <a:t>	2010	     628</a:t>
            </a:r>
          </a:p>
          <a:p>
            <a:pPr marL="393192" lvl="1" indent="0">
              <a:buNone/>
            </a:pPr>
            <a:r>
              <a:rPr lang="en-US" dirty="0" smtClean="0">
                <a:solidFill>
                  <a:schemeClr val="accent1">
                    <a:lumMod val="75000"/>
                  </a:schemeClr>
                </a:solidFill>
                <a:latin typeface="Lithograph" pitchFamily="2" charset="0"/>
              </a:rPr>
              <a:t>	2011	     475</a:t>
            </a:r>
          </a:p>
          <a:p>
            <a:pPr marL="393192" lvl="1" indent="0">
              <a:buNone/>
            </a:pPr>
            <a:r>
              <a:rPr lang="en-US" dirty="0" smtClean="0">
                <a:solidFill>
                  <a:schemeClr val="accent1">
                    <a:lumMod val="75000"/>
                  </a:schemeClr>
                </a:solidFill>
                <a:latin typeface="Lithograph" pitchFamily="2" charset="0"/>
              </a:rPr>
              <a:t>	2012	     495</a:t>
            </a:r>
          </a:p>
          <a:p>
            <a:pPr marL="393192" lvl="1" indent="0">
              <a:buNone/>
            </a:pPr>
            <a:r>
              <a:rPr lang="en-US" dirty="0" smtClean="0">
                <a:solidFill>
                  <a:schemeClr val="accent1">
                    <a:lumMod val="75000"/>
                  </a:schemeClr>
                </a:solidFill>
                <a:latin typeface="Lithograph" pitchFamily="2" charset="0"/>
              </a:rPr>
              <a:t>	2013	     580</a:t>
            </a:r>
          </a:p>
          <a:p>
            <a:pPr marL="393192" lvl="1" indent="0">
              <a:buNone/>
            </a:pPr>
            <a:endParaRPr lang="en-US" dirty="0" smtClean="0">
              <a:latin typeface="Lithograph" pitchFamily="2" charset="0"/>
            </a:endParaRPr>
          </a:p>
          <a:p>
            <a:pPr marL="393192" lvl="1" indent="0">
              <a:buNone/>
            </a:pP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335766680"/>
              </p:ext>
            </p:extLst>
          </p:nvPr>
        </p:nvGraphicFramePr>
        <p:xfrm>
          <a:off x="3276600" y="2049829"/>
          <a:ext cx="5715000" cy="4784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02806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2869</TotalTime>
  <Words>1378</Words>
  <Application>Microsoft Office PowerPoint</Application>
  <PresentationFormat>On-screen Show (4:3)</PresentationFormat>
  <Paragraphs>759</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Flow</vt:lpstr>
      <vt:lpstr>Document</vt:lpstr>
      <vt:lpstr>WEBER COUNTY SHERIFF’S OFFICE WASHINGTON TERRACE</vt:lpstr>
      <vt:lpstr>CALL BREAKDOWN</vt:lpstr>
      <vt:lpstr>CALLS FOR SERVICE 5-YEAR COMPARISON</vt:lpstr>
      <vt:lpstr>CITATIONS 5-YEAR  COMPARISON </vt:lpstr>
      <vt:lpstr>CALL BREAKDOWN</vt:lpstr>
      <vt:lpstr>CALLS FOR SERVICE 5-YEAR COMPARISON</vt:lpstr>
      <vt:lpstr>CITATIONS 5-YEAR  COMPARISON </vt:lpstr>
      <vt:lpstr>CALL BREAKDOWN</vt:lpstr>
      <vt:lpstr>CALLS FOR SERVICE 5-YEAR COMPARISON</vt:lpstr>
      <vt:lpstr>CITATIONS 5-YEAR  COMPARISON </vt:lpstr>
      <vt:lpstr>PowerPoint Presentation</vt:lpstr>
      <vt:lpstr>PowerPoint Presentation</vt:lpstr>
      <vt:lpstr>CRIME PATTERNS AND STRATEGIES</vt:lpstr>
      <vt:lpstr>BIKE PATROL</vt:lpstr>
      <vt:lpstr>COMMUNITY POLICING</vt:lpstr>
      <vt:lpstr>SCHOOL VISITS</vt:lpstr>
      <vt:lpstr>PREMISES CHECKS</vt:lpstr>
      <vt:lpstr>CALLS FOR SERVICE 10-year Comparison</vt:lpstr>
      <vt:lpstr>WRITTEN REPORTS 10-year Comparison</vt:lpstr>
      <vt:lpstr>TRAFFIC STOPS 10-year Comparison</vt:lpstr>
      <vt:lpstr>CITATIONS 10-year Comparison</vt:lpstr>
      <vt:lpstr>BREAKING DOWN THE NUMBERS</vt:lpstr>
      <vt:lpstr>DV AND ASSAULTS</vt:lpstr>
      <vt:lpstr>SEX AND DRUGS</vt:lpstr>
      <vt:lpstr>PROPERTY CRIMES</vt:lpstr>
      <vt:lpstr>WARRANTS &amp; ARRESTS</vt:lpstr>
      <vt:lpstr>WHY A DECREASE?</vt:lpstr>
      <vt:lpstr>PROBLEM SOLVING POLICING</vt:lpstr>
      <vt:lpstr>Multiple CALLS =  Multiple RESPONSES</vt:lpstr>
      <vt:lpstr>PRIORTY CALLS =  MULTIPLE OFFICERS</vt:lpstr>
      <vt:lpstr>BONNEVILLE HIGH SCHOOL THE CITY WITHIN THE CITY</vt:lpstr>
      <vt:lpstr>BONNEVILLE BREAKDOWN 5-YEAR COMPARISON</vt:lpstr>
      <vt:lpstr>TRENDS</vt:lpstr>
      <vt:lpstr>PROACTIVE = PREVENTION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Findlay, Lane</dc:creator>
  <cp:lastModifiedBy>Findlay, Lane</cp:lastModifiedBy>
  <cp:revision>208</cp:revision>
  <cp:lastPrinted>2013-03-12T19:23:21Z</cp:lastPrinted>
  <dcterms:created xsi:type="dcterms:W3CDTF">2013-03-04T23:12:09Z</dcterms:created>
  <dcterms:modified xsi:type="dcterms:W3CDTF">2013-04-15T22:06:44Z</dcterms:modified>
</cp:coreProperties>
</file>